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73" r:id="rId4"/>
    <p:sldId id="274" r:id="rId5"/>
    <p:sldId id="275" r:id="rId6"/>
    <p:sldId id="258" r:id="rId7"/>
    <p:sldId id="276" r:id="rId8"/>
    <p:sldId id="259" r:id="rId9"/>
    <p:sldId id="260" r:id="rId10"/>
    <p:sldId id="261" r:id="rId11"/>
    <p:sldId id="263" r:id="rId12"/>
    <p:sldId id="283" r:id="rId13"/>
    <p:sldId id="281" r:id="rId14"/>
    <p:sldId id="282" r:id="rId15"/>
    <p:sldId id="267" r:id="rId16"/>
    <p:sldId id="268" r:id="rId17"/>
    <p:sldId id="277" r:id="rId18"/>
    <p:sldId id="279" r:id="rId19"/>
    <p:sldId id="280" r:id="rId20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9438"/>
    <a:srgbClr val="FFFF00"/>
    <a:srgbClr val="CC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 descr="MH-Chart-Account-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4500" y="195263"/>
            <a:ext cx="2195513" cy="565150"/>
          </a:xfrm>
          <a:prstGeom prst="rect">
            <a:avLst/>
          </a:prstGeom>
          <a:noFill/>
        </p:spPr>
      </p:pic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44513" y="9264650"/>
            <a:ext cx="2282825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42438"/>
            <a:ext cx="2401888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FA75DE-4991-4CC0-A331-8E3439BE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471488" y="9429750"/>
            <a:ext cx="2401887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en-GB" sz="1100" b="1"/>
              <a:t>www.</a:t>
            </a:r>
            <a:r>
              <a:rPr lang="en-GB" sz="1100" b="1">
                <a:solidFill>
                  <a:srgbClr val="CC0033"/>
                </a:solidFill>
              </a:rPr>
              <a:t>mercerhole</a:t>
            </a:r>
            <a:r>
              <a:rPr lang="en-GB" sz="1100" b="1"/>
              <a:t>.co.uk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42438"/>
            <a:ext cx="2262187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9539D6-DA82-43FC-959E-59380F40877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544513" y="9429750"/>
            <a:ext cx="2401887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en-GB" sz="1100" b="1"/>
              <a:t>www.</a:t>
            </a:r>
            <a:r>
              <a:rPr lang="en-GB" sz="1100" b="1">
                <a:solidFill>
                  <a:srgbClr val="CC0033"/>
                </a:solidFill>
              </a:rPr>
              <a:t>mercerhole</a:t>
            </a:r>
            <a:r>
              <a:rPr lang="en-GB" sz="1100" b="1"/>
              <a:t>.co.uk</a:t>
            </a:r>
          </a:p>
        </p:txBody>
      </p:sp>
      <p:pic>
        <p:nvPicPr>
          <p:cNvPr id="10249" name="Picture 9" descr="MH-Chart-Account-Sm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25" y="195263"/>
            <a:ext cx="1855788" cy="4762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209BFB-3095-4A04-ACE8-532C6FE6F694}" type="slidenum">
              <a:rPr lang="en-GB"/>
              <a:pPr/>
              <a:t>1</a:t>
            </a:fld>
            <a:endParaRPr lang="en-GB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2457D4-5638-41A5-9BB6-5D28FE01CB80}" type="slidenum">
              <a:rPr lang="en-GB"/>
              <a:pPr/>
              <a:t>2</a:t>
            </a:fld>
            <a:endParaRPr lang="en-GB"/>
          </a:p>
        </p:txBody>
      </p:sp>
      <p:sp>
        <p:nvSpPr>
          <p:cNvPr id="7065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87FF22-2868-4FCC-8A14-7FC3B19A9115}" type="slidenum">
              <a:rPr lang="en-GB"/>
              <a:pPr/>
              <a:t>3</a:t>
            </a:fld>
            <a:endParaRPr lang="en-GB"/>
          </a:p>
        </p:txBody>
      </p:sp>
      <p:sp>
        <p:nvSpPr>
          <p:cNvPr id="11161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128865-089D-4638-8DBE-E098FE00599A}" type="slidenum">
              <a:rPr lang="en-GB"/>
              <a:pPr/>
              <a:t>4</a:t>
            </a:fld>
            <a:endParaRPr lang="en-GB"/>
          </a:p>
        </p:txBody>
      </p:sp>
      <p:sp>
        <p:nvSpPr>
          <p:cNvPr id="11366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6AF8DE-B52E-4397-8590-8CEAAAC68AF1}" type="slidenum">
              <a:rPr lang="en-GB"/>
              <a:pPr/>
              <a:t>5</a:t>
            </a:fld>
            <a:endParaRPr lang="en-GB"/>
          </a:p>
        </p:txBody>
      </p:sp>
      <p:sp>
        <p:nvSpPr>
          <p:cNvPr id="11571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37F5FA-B35F-4A3D-AA76-21D931001140}" type="slidenum">
              <a:rPr lang="en-GB"/>
              <a:pPr/>
              <a:t>7</a:t>
            </a:fld>
            <a:endParaRPr lang="en-GB"/>
          </a:p>
        </p:txBody>
      </p:sp>
      <p:sp>
        <p:nvSpPr>
          <p:cNvPr id="11776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FDA6CB-5707-4798-8120-D4E8706C028C}" type="slidenum">
              <a:rPr lang="en-GB"/>
              <a:pPr/>
              <a:t>17</a:t>
            </a:fld>
            <a:endParaRPr lang="en-GB"/>
          </a:p>
        </p:txBody>
      </p:sp>
      <p:sp>
        <p:nvSpPr>
          <p:cNvPr id="11981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45950A3-54F9-422D-AF7C-17943C1E6B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64B9EF-494D-4342-BA6C-E1540104F6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F8D787-AB3A-4E36-A748-C6580CF6450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418B4E-CC34-4B06-8AD2-423E27D2271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214CF5B-AD39-416A-9A53-B44B6AEB877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199FC60-C7A2-4340-B6CB-19E74B980D4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68B0F1E-E1C8-4183-B179-3CB5116A3D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FCA9AA5-64ED-4046-A652-FDD2AAA10A3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B631C2-0C54-4452-A8DA-03FABDB6CB0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EFFF471-EAA6-4B22-A462-4A6EF85721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19250" y="274638"/>
            <a:ext cx="59055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3697DB7-918E-4D24-9B55-C37510735516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4104" name="Picture 8" descr="MH-Chart-Account-Small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43663" y="6165850"/>
            <a:ext cx="2214562" cy="519113"/>
          </a:xfrm>
          <a:prstGeom prst="rect">
            <a:avLst/>
          </a:prstGeom>
          <a:noFill/>
        </p:spPr>
      </p:pic>
      <p:sp>
        <p:nvSpPr>
          <p:cNvPr id="4109" name="Line 13"/>
          <p:cNvSpPr>
            <a:spLocks noChangeShapeType="1"/>
          </p:cNvSpPr>
          <p:nvPr userDrawn="1"/>
        </p:nvSpPr>
        <p:spPr bwMode="auto">
          <a:xfrm>
            <a:off x="1619250" y="1125538"/>
            <a:ext cx="5903913" cy="0"/>
          </a:xfrm>
          <a:prstGeom prst="line">
            <a:avLst/>
          </a:prstGeom>
          <a:noFill/>
          <a:ln w="19050">
            <a:solidFill>
              <a:srgbClr val="CC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rgbClr val="CC0033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rgbClr val="CC0033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rgbClr val="CC0033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rgbClr val="CC0033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rgbClr val="CC0033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CC0033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CC0033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CC0033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CC0033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CC0033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CC0033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33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CC0033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33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33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33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33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>
            <p:ph type="ctrTitle"/>
          </p:nvPr>
        </p:nvSpPr>
        <p:spPr bwMode="auto">
          <a:xfrm>
            <a:off x="611188" y="333375"/>
            <a:ext cx="7848600" cy="2374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r>
              <a:rPr lang="en-GB"/>
              <a:t/>
            </a:r>
            <a:br>
              <a:rPr lang="en-GB"/>
            </a:br>
            <a:r>
              <a:rPr lang="en-GB" sz="3600"/>
              <a:t>IFRS for SMEs</a:t>
            </a:r>
            <a:br>
              <a:rPr lang="en-GB" sz="3600"/>
            </a:br>
            <a:r>
              <a:rPr lang="en-GB" sz="3600"/>
              <a:t>The Future of UK GAAP?</a:t>
            </a:r>
            <a:br>
              <a:rPr lang="en-GB" sz="3600"/>
            </a:br>
            <a:endParaRPr lang="en-GB">
              <a:solidFill>
                <a:srgbClr val="FFFF00"/>
              </a:solidFill>
            </a:endParaRPr>
          </a:p>
        </p:txBody>
      </p:sp>
      <p:sp>
        <p:nvSpPr>
          <p:cNvPr id="2051" name="Rectangle 3"/>
          <p:cNvSpPr>
            <a:spLocks noChangeArrowheads="1"/>
          </p:cNvSpPr>
          <p:nvPr>
            <p:ph type="subTitle" idx="1"/>
          </p:nvPr>
        </p:nvSpPr>
        <p:spPr bwMode="auto">
          <a:xfrm>
            <a:off x="611188" y="3644900"/>
            <a:ext cx="7921625" cy="865188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0" indent="0" algn="ctr">
              <a:buFontTx/>
              <a:buNone/>
            </a:pPr>
            <a:r>
              <a:rPr lang="en-GB" sz="2000" b="1"/>
              <a:t>Paul Webster</a:t>
            </a:r>
          </a:p>
          <a:p>
            <a:pPr marL="0" indent="0" algn="ctr">
              <a:buFontTx/>
              <a:buNone/>
            </a:pPr>
            <a:r>
              <a:rPr lang="en-GB" sz="1600" b="1"/>
              <a:t>October 2009</a:t>
            </a:r>
            <a:endParaRPr lang="en-GB" sz="1600"/>
          </a:p>
        </p:txBody>
      </p:sp>
      <p:pic>
        <p:nvPicPr>
          <p:cNvPr id="2053" name="Picture 5" descr="MH-Chart-Account-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313" y="5805488"/>
            <a:ext cx="3816350" cy="8969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Financial Statements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 statement of financial position</a:t>
            </a:r>
          </a:p>
          <a:p>
            <a:r>
              <a:rPr lang="en-GB"/>
              <a:t>Either:</a:t>
            </a:r>
          </a:p>
          <a:p>
            <a:pPr lvl="1"/>
            <a:r>
              <a:rPr lang="en-GB"/>
              <a:t>A single statement of comprehensive income, or</a:t>
            </a:r>
          </a:p>
          <a:p>
            <a:pPr lvl="1"/>
            <a:r>
              <a:rPr lang="en-GB"/>
              <a:t>A separate income statement and statement of comprehensive income</a:t>
            </a:r>
          </a:p>
          <a:p>
            <a:r>
              <a:rPr lang="en-GB"/>
              <a:t>A statement of changes in equity</a:t>
            </a:r>
          </a:p>
          <a:p>
            <a:r>
              <a:rPr lang="en-GB"/>
              <a:t>A statement of cash flows </a:t>
            </a:r>
          </a:p>
          <a:p>
            <a:r>
              <a:rPr lang="en-GB"/>
              <a:t>Notes </a:t>
            </a:r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539750" y="5300663"/>
            <a:ext cx="8064500" cy="457200"/>
          </a:xfrm>
          <a:prstGeom prst="rect">
            <a:avLst/>
          </a:prstGeom>
          <a:solidFill>
            <a:srgbClr val="CC003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>
                <a:solidFill>
                  <a:schemeClr val="bg1"/>
                </a:solidFill>
              </a:rPr>
              <a:t>Consolidated financial statements may be required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850900"/>
          </a:xfrm>
        </p:spPr>
        <p:txBody>
          <a:bodyPr/>
          <a:lstStyle/>
          <a:p>
            <a:r>
              <a:rPr lang="en-GB">
                <a:solidFill>
                  <a:schemeClr val="accent2"/>
                </a:solidFill>
                <a:latin typeface="Goudy Stout" pitchFamily="18" charset="0"/>
              </a:rPr>
              <a:t>The gOOd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88" y="2565400"/>
            <a:ext cx="8229600" cy="3700463"/>
          </a:xfrm>
        </p:spPr>
        <p:txBody>
          <a:bodyPr/>
          <a:lstStyle/>
          <a:p>
            <a:r>
              <a:rPr lang="en-GB"/>
              <a:t>Tangible fixed assets – no revaluations allowed</a:t>
            </a:r>
          </a:p>
          <a:p>
            <a:r>
              <a:rPr lang="en-GB"/>
              <a:t>Intangibles – amortise over useful life or 10 years, impair if necessary</a:t>
            </a:r>
          </a:p>
          <a:p>
            <a:r>
              <a:rPr lang="en-GB"/>
              <a:t>Stocks, normal trade debtors and creditors, cash, prepayments and accruals</a:t>
            </a:r>
          </a:p>
          <a:p>
            <a:r>
              <a:rPr lang="en-GB"/>
              <a:t>Revenue recognition and expense recognition</a:t>
            </a:r>
          </a:p>
          <a:p>
            <a:r>
              <a:rPr lang="en-GB"/>
              <a:t>Share capital</a:t>
            </a:r>
          </a:p>
          <a:p>
            <a:r>
              <a:rPr lang="en-GB"/>
              <a:t>Leasing</a:t>
            </a:r>
          </a:p>
        </p:txBody>
      </p:sp>
      <p:sp>
        <p:nvSpPr>
          <p:cNvPr id="95239" name="Line 7"/>
          <p:cNvSpPr>
            <a:spLocks noChangeShapeType="1"/>
          </p:cNvSpPr>
          <p:nvPr/>
        </p:nvSpPr>
        <p:spPr bwMode="auto">
          <a:xfrm>
            <a:off x="1547813" y="2060575"/>
            <a:ext cx="5903912" cy="0"/>
          </a:xfrm>
          <a:prstGeom prst="line">
            <a:avLst/>
          </a:prstGeom>
          <a:noFill/>
          <a:ln w="19050">
            <a:solidFill>
              <a:srgbClr val="CC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0" y="981075"/>
            <a:ext cx="9144000" cy="1008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3200" b="1">
                <a:solidFill>
                  <a:srgbClr val="CC0033"/>
                </a:solidFill>
              </a:rPr>
              <a:t>Accounting Treatments – </a:t>
            </a:r>
            <a:br>
              <a:rPr lang="en-GB" sz="3200" b="1">
                <a:solidFill>
                  <a:srgbClr val="CC0033"/>
                </a:solidFill>
              </a:rPr>
            </a:br>
            <a:r>
              <a:rPr lang="en-GB" sz="3200" b="1">
                <a:solidFill>
                  <a:srgbClr val="CC0033"/>
                </a:solidFill>
              </a:rPr>
              <a:t>The Easy 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850900"/>
          </a:xfrm>
        </p:spPr>
        <p:txBody>
          <a:bodyPr/>
          <a:lstStyle/>
          <a:p>
            <a:r>
              <a:rPr lang="en-GB">
                <a:solidFill>
                  <a:schemeClr val="accent2"/>
                </a:solidFill>
                <a:latin typeface="Goudy Stout" pitchFamily="18" charset="0"/>
              </a:rPr>
              <a:t>The gOOd</a:t>
            </a:r>
          </a:p>
        </p:txBody>
      </p:sp>
      <p:sp>
        <p:nvSpPr>
          <p:cNvPr id="130052" name="Line 4"/>
          <p:cNvSpPr>
            <a:spLocks noChangeShapeType="1"/>
          </p:cNvSpPr>
          <p:nvPr/>
        </p:nvSpPr>
        <p:spPr bwMode="auto">
          <a:xfrm>
            <a:off x="1547813" y="2060575"/>
            <a:ext cx="5903912" cy="0"/>
          </a:xfrm>
          <a:prstGeom prst="line">
            <a:avLst/>
          </a:prstGeom>
          <a:noFill/>
          <a:ln w="19050">
            <a:solidFill>
              <a:srgbClr val="CC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0053" name="Rectangle 5"/>
          <p:cNvSpPr>
            <a:spLocks noChangeArrowheads="1"/>
          </p:cNvSpPr>
          <p:nvPr/>
        </p:nvSpPr>
        <p:spPr bwMode="auto">
          <a:xfrm>
            <a:off x="0" y="981075"/>
            <a:ext cx="9144000" cy="1008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3200" b="1">
                <a:solidFill>
                  <a:srgbClr val="CC0033"/>
                </a:solidFill>
              </a:rPr>
              <a:t>Accounting Treatments – </a:t>
            </a:r>
            <a:br>
              <a:rPr lang="en-GB" sz="3200" b="1">
                <a:solidFill>
                  <a:srgbClr val="CC0033"/>
                </a:solidFill>
              </a:rPr>
            </a:br>
            <a:r>
              <a:rPr lang="en-GB" sz="3200" b="1">
                <a:solidFill>
                  <a:srgbClr val="CC0033"/>
                </a:solidFill>
              </a:rPr>
              <a:t>The Easy Bits</a:t>
            </a:r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2492375"/>
            <a:ext cx="8229600" cy="3633788"/>
          </a:xfrm>
          <a:noFill/>
          <a:ln/>
        </p:spPr>
        <p:txBody>
          <a:bodyPr/>
          <a:lstStyle/>
          <a:p>
            <a:r>
              <a:rPr lang="en-GB"/>
              <a:t>Development costs – expensed</a:t>
            </a:r>
          </a:p>
          <a:p>
            <a:r>
              <a:rPr lang="en-GB"/>
              <a:t>Borrowing costs – expensed </a:t>
            </a:r>
          </a:p>
          <a:p>
            <a:r>
              <a:rPr lang="en-GB"/>
              <a:t>Associates, joint ventures – cost, fair value or equity method</a:t>
            </a:r>
          </a:p>
          <a:p>
            <a:r>
              <a:rPr lang="en-GB"/>
              <a:t>Impairments – same principles but less prescriptive</a:t>
            </a:r>
          </a:p>
          <a:p>
            <a:r>
              <a:rPr lang="en-GB"/>
              <a:t>Government grants – income subject to conditions</a:t>
            </a:r>
          </a:p>
          <a:p>
            <a:r>
              <a:rPr lang="en-GB"/>
              <a:t>Related parties – no names but requirement to disclose total remuneration to key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ChangeArrowheads="1"/>
          </p:cNvSpPr>
          <p:nvPr/>
        </p:nvSpPr>
        <p:spPr bwMode="auto">
          <a:xfrm>
            <a:off x="0" y="260350"/>
            <a:ext cx="91440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3200" b="1">
                <a:solidFill>
                  <a:schemeClr val="accent2"/>
                </a:solidFill>
                <a:latin typeface="Goudy Stout" pitchFamily="18" charset="0"/>
              </a:rPr>
              <a:t>The bad</a:t>
            </a: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0" y="908050"/>
            <a:ext cx="9144000" cy="10810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3200" b="1">
                <a:solidFill>
                  <a:srgbClr val="CC0033"/>
                </a:solidFill>
              </a:rPr>
              <a:t>    Accounting Treatments </a:t>
            </a:r>
            <a:br>
              <a:rPr lang="en-GB" sz="3200" b="1">
                <a:solidFill>
                  <a:srgbClr val="CC0033"/>
                </a:solidFill>
              </a:rPr>
            </a:br>
            <a:r>
              <a:rPr lang="en-GB" sz="3200" b="1">
                <a:solidFill>
                  <a:srgbClr val="CC0033"/>
                </a:solidFill>
              </a:rPr>
              <a:t>- Borderline</a:t>
            </a:r>
          </a:p>
        </p:txBody>
      </p:sp>
      <p:sp>
        <p:nvSpPr>
          <p:cNvPr id="125958" name="Line 6"/>
          <p:cNvSpPr>
            <a:spLocks noChangeShapeType="1"/>
          </p:cNvSpPr>
          <p:nvPr/>
        </p:nvSpPr>
        <p:spPr bwMode="auto">
          <a:xfrm>
            <a:off x="1763713" y="1989138"/>
            <a:ext cx="6048375" cy="0"/>
          </a:xfrm>
          <a:prstGeom prst="line">
            <a:avLst/>
          </a:prstGeom>
          <a:noFill/>
          <a:ln w="19050">
            <a:solidFill>
              <a:srgbClr val="CC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6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74650" y="2492375"/>
            <a:ext cx="8229600" cy="3384550"/>
          </a:xfrm>
          <a:noFill/>
          <a:ln/>
        </p:spPr>
        <p:txBody>
          <a:bodyPr/>
          <a:lstStyle/>
          <a:p>
            <a:r>
              <a:rPr lang="en-GB"/>
              <a:t>Share-based payments – P&amp;L charge required but can use estimates</a:t>
            </a:r>
          </a:p>
          <a:p>
            <a:r>
              <a:rPr lang="en-GB"/>
              <a:t>Business combinations – no merger accounting unless under common control, need to identify intangible assets purchased</a:t>
            </a:r>
          </a:p>
          <a:p>
            <a:r>
              <a:rPr lang="en-GB"/>
              <a:t>Post-employment benefit plans – measure obligation but without using external specialists</a:t>
            </a:r>
          </a:p>
          <a:p>
            <a:r>
              <a:rPr lang="en-GB"/>
              <a:t>Deferred tax based on temporary differences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0" y="260350"/>
            <a:ext cx="91440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3200" b="1">
                <a:solidFill>
                  <a:schemeClr val="accent2"/>
                </a:solidFill>
                <a:latin typeface="Goudy Stout" pitchFamily="18" charset="0"/>
              </a:rPr>
              <a:t>And The ugly</a:t>
            </a:r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107950" y="981075"/>
            <a:ext cx="8928100" cy="1008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3200" b="1">
                <a:solidFill>
                  <a:srgbClr val="CC0033"/>
                </a:solidFill>
              </a:rPr>
              <a:t>Accounting Treatments – </a:t>
            </a:r>
            <a:br>
              <a:rPr lang="en-GB" sz="3200" b="1">
                <a:solidFill>
                  <a:srgbClr val="CC0033"/>
                </a:solidFill>
              </a:rPr>
            </a:br>
            <a:r>
              <a:rPr lang="en-GB" sz="3200" b="1">
                <a:solidFill>
                  <a:srgbClr val="CC0033"/>
                </a:solidFill>
              </a:rPr>
              <a:t>Financial Instruments</a:t>
            </a:r>
          </a:p>
        </p:txBody>
      </p:sp>
      <p:sp>
        <p:nvSpPr>
          <p:cNvPr id="126982" name="Line 6"/>
          <p:cNvSpPr>
            <a:spLocks noChangeShapeType="1"/>
          </p:cNvSpPr>
          <p:nvPr/>
        </p:nvSpPr>
        <p:spPr bwMode="auto">
          <a:xfrm>
            <a:off x="1619250" y="1989138"/>
            <a:ext cx="5903913" cy="0"/>
          </a:xfrm>
          <a:prstGeom prst="line">
            <a:avLst/>
          </a:prstGeom>
          <a:noFill/>
          <a:ln w="19050">
            <a:solidFill>
              <a:srgbClr val="CC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98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5288" y="2332038"/>
            <a:ext cx="8229600" cy="4121150"/>
          </a:xfrm>
          <a:noFill/>
          <a:ln/>
        </p:spPr>
        <p:txBody>
          <a:bodyPr/>
          <a:lstStyle/>
          <a:p>
            <a:r>
              <a:rPr lang="en-GB"/>
              <a:t>‘Basic’ financial instruments are held at amortised cost and written down if there is objective evidence of impairment</a:t>
            </a:r>
          </a:p>
          <a:p>
            <a:pPr lvl="1"/>
            <a:r>
              <a:rPr lang="en-GB"/>
              <a:t>Eg trade debtors, creditors, bank loans, etc.</a:t>
            </a:r>
          </a:p>
          <a:p>
            <a:r>
              <a:rPr lang="en-GB"/>
              <a:t>Investments are measured at fair value through profit or loss if they can be measured reliably, otherwise amortised cost</a:t>
            </a:r>
          </a:p>
          <a:p>
            <a:r>
              <a:rPr lang="en-GB"/>
              <a:t>‘Complex’ financial instruments are held at fair value through the profit or loss</a:t>
            </a:r>
          </a:p>
          <a:p>
            <a:r>
              <a:rPr lang="en-GB"/>
              <a:t>Limited hedging provisions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ASB Consultation – Future of UK GAAP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b="1"/>
              <a:t>AIM</a:t>
            </a:r>
          </a:p>
          <a:p>
            <a:pPr>
              <a:buFontTx/>
              <a:buNone/>
            </a:pPr>
            <a:endParaRPr lang="en-GB"/>
          </a:p>
          <a:p>
            <a:r>
              <a:rPr lang="en-GB"/>
              <a:t>Simplify reporting by having more proportionate reporting requirements based on accountability and size;</a:t>
            </a:r>
          </a:p>
          <a:p>
            <a:r>
              <a:rPr lang="en-GB"/>
              <a:t>Reducing burden by basing UK GAAP on IFRS;</a:t>
            </a:r>
          </a:p>
          <a:p>
            <a:r>
              <a:rPr lang="en-GB"/>
              <a:t>Improve comparability and understandability of financial reports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ASB Consultation – Future of UK GAAP</a:t>
            </a:r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684213" y="1628775"/>
            <a:ext cx="1800225" cy="366713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bg1"/>
                </a:solidFill>
              </a:rPr>
              <a:t>Tier 1</a:t>
            </a:r>
          </a:p>
        </p:txBody>
      </p:sp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684213" y="1995488"/>
            <a:ext cx="3240087" cy="36671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</a:rPr>
              <a:t>PUBLICLY ACCOUNTABLE</a:t>
            </a:r>
          </a:p>
        </p:txBody>
      </p:sp>
      <p:sp>
        <p:nvSpPr>
          <p:cNvPr id="101382" name="Line 6"/>
          <p:cNvSpPr>
            <a:spLocks noChangeShapeType="1"/>
          </p:cNvSpPr>
          <p:nvPr/>
        </p:nvSpPr>
        <p:spPr bwMode="auto">
          <a:xfrm>
            <a:off x="3922713" y="2139950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383" name="Text Box 7"/>
          <p:cNvSpPr txBox="1">
            <a:spLocks noChangeArrowheads="1"/>
          </p:cNvSpPr>
          <p:nvPr/>
        </p:nvSpPr>
        <p:spPr bwMode="auto">
          <a:xfrm>
            <a:off x="5580063" y="2349500"/>
            <a:ext cx="287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1384" name="Text Box 8"/>
          <p:cNvSpPr txBox="1">
            <a:spLocks noChangeArrowheads="1"/>
          </p:cNvSpPr>
          <p:nvPr/>
        </p:nvSpPr>
        <p:spPr bwMode="auto">
          <a:xfrm>
            <a:off x="4932363" y="1995488"/>
            <a:ext cx="3527425" cy="366712"/>
          </a:xfrm>
          <a:prstGeom prst="rect">
            <a:avLst/>
          </a:prstGeom>
          <a:solidFill>
            <a:srgbClr val="CC003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</a:rPr>
              <a:t>EU IFRS</a:t>
            </a:r>
          </a:p>
        </p:txBody>
      </p:sp>
      <p:sp>
        <p:nvSpPr>
          <p:cNvPr id="101386" name="Text Box 10"/>
          <p:cNvSpPr txBox="1">
            <a:spLocks noChangeArrowheads="1"/>
          </p:cNvSpPr>
          <p:nvPr/>
        </p:nvSpPr>
        <p:spPr bwMode="auto">
          <a:xfrm>
            <a:off x="684213" y="2636838"/>
            <a:ext cx="1800225" cy="36671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bg1"/>
                </a:solidFill>
              </a:rPr>
              <a:t>Tier 2</a:t>
            </a:r>
          </a:p>
        </p:txBody>
      </p:sp>
      <p:sp>
        <p:nvSpPr>
          <p:cNvPr id="101387" name="Text Box 11"/>
          <p:cNvSpPr txBox="1">
            <a:spLocks noChangeArrowheads="1"/>
          </p:cNvSpPr>
          <p:nvPr/>
        </p:nvSpPr>
        <p:spPr bwMode="auto">
          <a:xfrm>
            <a:off x="684213" y="2997200"/>
            <a:ext cx="3240087" cy="366713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</a:rPr>
              <a:t>THE ‘MIDDLE TIER’</a:t>
            </a:r>
          </a:p>
        </p:txBody>
      </p:sp>
      <p:sp>
        <p:nvSpPr>
          <p:cNvPr id="101388" name="Line 12"/>
          <p:cNvSpPr>
            <a:spLocks noChangeShapeType="1"/>
          </p:cNvSpPr>
          <p:nvPr/>
        </p:nvSpPr>
        <p:spPr bwMode="auto">
          <a:xfrm>
            <a:off x="3922713" y="3141663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389" name="Text Box 13"/>
          <p:cNvSpPr txBox="1">
            <a:spLocks noChangeArrowheads="1"/>
          </p:cNvSpPr>
          <p:nvPr/>
        </p:nvSpPr>
        <p:spPr bwMode="auto">
          <a:xfrm>
            <a:off x="4932363" y="2997200"/>
            <a:ext cx="3527425" cy="366713"/>
          </a:xfrm>
          <a:prstGeom prst="rect">
            <a:avLst/>
          </a:prstGeom>
          <a:solidFill>
            <a:srgbClr val="CC003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</a:rPr>
              <a:t>IFRS FOR SMEs</a:t>
            </a:r>
          </a:p>
        </p:txBody>
      </p:sp>
      <p:sp>
        <p:nvSpPr>
          <p:cNvPr id="101390" name="Text Box 14"/>
          <p:cNvSpPr txBox="1">
            <a:spLocks noChangeArrowheads="1"/>
          </p:cNvSpPr>
          <p:nvPr/>
        </p:nvSpPr>
        <p:spPr bwMode="auto">
          <a:xfrm>
            <a:off x="685800" y="3709988"/>
            <a:ext cx="1800225" cy="36671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bg1"/>
                </a:solidFill>
              </a:rPr>
              <a:t>Tier 3</a:t>
            </a:r>
          </a:p>
        </p:txBody>
      </p:sp>
      <p:sp>
        <p:nvSpPr>
          <p:cNvPr id="101391" name="Text Box 15"/>
          <p:cNvSpPr txBox="1">
            <a:spLocks noChangeArrowheads="1"/>
          </p:cNvSpPr>
          <p:nvPr/>
        </p:nvSpPr>
        <p:spPr bwMode="auto">
          <a:xfrm>
            <a:off x="685800" y="4076700"/>
            <a:ext cx="3240088" cy="366713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</a:rPr>
              <a:t>SMALL COMPANIES</a:t>
            </a:r>
          </a:p>
        </p:txBody>
      </p:sp>
      <p:sp>
        <p:nvSpPr>
          <p:cNvPr id="101392" name="Line 16"/>
          <p:cNvSpPr>
            <a:spLocks noChangeShapeType="1"/>
          </p:cNvSpPr>
          <p:nvPr/>
        </p:nvSpPr>
        <p:spPr bwMode="auto">
          <a:xfrm>
            <a:off x="3924300" y="4221163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393" name="Text Box 17"/>
          <p:cNvSpPr txBox="1">
            <a:spLocks noChangeArrowheads="1"/>
          </p:cNvSpPr>
          <p:nvPr/>
        </p:nvSpPr>
        <p:spPr bwMode="auto">
          <a:xfrm>
            <a:off x="4933950" y="4076700"/>
            <a:ext cx="3527425" cy="366713"/>
          </a:xfrm>
          <a:prstGeom prst="rect">
            <a:avLst/>
          </a:prstGeom>
          <a:solidFill>
            <a:srgbClr val="CC003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</a:rPr>
              <a:t>FRSSE</a:t>
            </a:r>
          </a:p>
        </p:txBody>
      </p:sp>
      <p:sp>
        <p:nvSpPr>
          <p:cNvPr id="101394" name="Text Box 18"/>
          <p:cNvSpPr txBox="1">
            <a:spLocks noChangeArrowheads="1"/>
          </p:cNvSpPr>
          <p:nvPr/>
        </p:nvSpPr>
        <p:spPr bwMode="auto">
          <a:xfrm>
            <a:off x="684213" y="4803775"/>
            <a:ext cx="1800225" cy="366713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bg1"/>
                </a:solidFill>
              </a:rPr>
              <a:t>Tier 4</a:t>
            </a:r>
          </a:p>
        </p:txBody>
      </p:sp>
      <p:sp>
        <p:nvSpPr>
          <p:cNvPr id="101395" name="Text Box 19"/>
          <p:cNvSpPr txBox="1">
            <a:spLocks noChangeArrowheads="1"/>
          </p:cNvSpPr>
          <p:nvPr/>
        </p:nvSpPr>
        <p:spPr bwMode="auto">
          <a:xfrm>
            <a:off x="684213" y="5170488"/>
            <a:ext cx="3240087" cy="36671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</a:rPr>
              <a:t>MICROS</a:t>
            </a:r>
          </a:p>
        </p:txBody>
      </p:sp>
      <p:sp>
        <p:nvSpPr>
          <p:cNvPr id="101396" name="Line 20"/>
          <p:cNvSpPr>
            <a:spLocks noChangeShapeType="1"/>
          </p:cNvSpPr>
          <p:nvPr/>
        </p:nvSpPr>
        <p:spPr bwMode="auto">
          <a:xfrm>
            <a:off x="3922713" y="5314950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397" name="Text Box 21"/>
          <p:cNvSpPr txBox="1">
            <a:spLocks noChangeArrowheads="1"/>
          </p:cNvSpPr>
          <p:nvPr/>
        </p:nvSpPr>
        <p:spPr bwMode="auto">
          <a:xfrm>
            <a:off x="4932363" y="5170488"/>
            <a:ext cx="3527425" cy="641350"/>
          </a:xfrm>
          <a:prstGeom prst="rect">
            <a:avLst/>
          </a:prstGeom>
          <a:solidFill>
            <a:srgbClr val="CC003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</a:rPr>
              <a:t>Simple accounts following         basic rules?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8" presetClass="entr" presetSubtype="0" ac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10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8" presetClass="entr" presetSubtype="0" ac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101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8" presetClass="entr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3000"/>
                                        <p:tgtEl>
                                          <p:spTgt spid="101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3000"/>
                                        <p:tgtEl>
                                          <p:spTgt spid="101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8" presetClass="entr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101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0" fill="hold"/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3000"/>
                                        <p:tgtEl>
                                          <p:spTgt spid="10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3000" fill="hold"/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0" fill="hold"/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000" fill="hold"/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3000"/>
                                        <p:tgtEl>
                                          <p:spTgt spid="10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3000" fill="hold"/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000" fill="hold"/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0" fill="hold"/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3000"/>
                                        <p:tgtEl>
                                          <p:spTgt spid="101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3000" fill="hold"/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000" fill="hold"/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000" fill="hold"/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3000"/>
                                        <p:tgtEl>
                                          <p:spTgt spid="101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3000" fill="hold"/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000" fill="hold"/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000" fill="hold"/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3000"/>
                                        <p:tgtEl>
                                          <p:spTgt spid="101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3000" fill="hold"/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000" fill="hold"/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000" fill="hold"/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3000"/>
                                        <p:tgtEl>
                                          <p:spTgt spid="101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2" animBg="1"/>
      <p:bldP spid="101381" grpId="2" animBg="1"/>
      <p:bldP spid="101382" grpId="0" animBg="1"/>
      <p:bldP spid="101384" grpId="2" animBg="1"/>
      <p:bldP spid="101386" grpId="0" animBg="1"/>
      <p:bldP spid="101387" grpId="1" animBg="1"/>
      <p:bldP spid="101388" grpId="0" animBg="1"/>
      <p:bldP spid="101389" grpId="1" animBg="1"/>
      <p:bldP spid="101390" grpId="1" animBg="1"/>
      <p:bldP spid="101391" grpId="0" animBg="1"/>
      <p:bldP spid="101392" grpId="0" animBg="1"/>
      <p:bldP spid="101393" grpId="0" animBg="1"/>
      <p:bldP spid="101394" grpId="0" animBg="1"/>
      <p:bldP spid="101395" grpId="0" animBg="1"/>
      <p:bldP spid="101396" grpId="0" animBg="1"/>
      <p:bldP spid="10139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AutoShape 2"/>
          <p:cNvSpPr>
            <a:spLocks noChangeAspect="1" noChangeArrowheads="1" noTextEdit="1"/>
          </p:cNvSpPr>
          <p:nvPr/>
        </p:nvSpPr>
        <p:spPr bwMode="auto">
          <a:xfrm>
            <a:off x="611188" y="765175"/>
            <a:ext cx="7726362" cy="515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18787" name="Picture 3" descr="MH-Chart-Account-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6165850"/>
            <a:ext cx="2216150" cy="519113"/>
          </a:xfrm>
          <a:prstGeom prst="rect">
            <a:avLst/>
          </a:prstGeom>
          <a:noFill/>
        </p:spPr>
      </p:pic>
      <p:sp>
        <p:nvSpPr>
          <p:cNvPr id="118788" name="Freeform 4"/>
          <p:cNvSpPr>
            <a:spLocks/>
          </p:cNvSpPr>
          <p:nvPr/>
        </p:nvSpPr>
        <p:spPr bwMode="auto">
          <a:xfrm>
            <a:off x="1009650" y="5049838"/>
            <a:ext cx="6929438" cy="471487"/>
          </a:xfrm>
          <a:custGeom>
            <a:avLst/>
            <a:gdLst/>
            <a:ahLst/>
            <a:cxnLst>
              <a:cxn ang="0">
                <a:pos x="0" y="297"/>
              </a:cxn>
              <a:cxn ang="0">
                <a:pos x="388" y="0"/>
              </a:cxn>
              <a:cxn ang="0">
                <a:pos x="4365" y="0"/>
              </a:cxn>
              <a:cxn ang="0">
                <a:pos x="3977" y="297"/>
              </a:cxn>
              <a:cxn ang="0">
                <a:pos x="0" y="297"/>
              </a:cxn>
            </a:cxnLst>
            <a:rect l="0" t="0" r="r" b="b"/>
            <a:pathLst>
              <a:path w="4365" h="297">
                <a:moveTo>
                  <a:pt x="0" y="297"/>
                </a:moveTo>
                <a:lnTo>
                  <a:pt x="388" y="0"/>
                </a:lnTo>
                <a:lnTo>
                  <a:pt x="4365" y="0"/>
                </a:lnTo>
                <a:lnTo>
                  <a:pt x="3977" y="297"/>
                </a:lnTo>
                <a:lnTo>
                  <a:pt x="0" y="297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789" name="Freeform 5"/>
          <p:cNvSpPr>
            <a:spLocks/>
          </p:cNvSpPr>
          <p:nvPr/>
        </p:nvSpPr>
        <p:spPr bwMode="auto">
          <a:xfrm>
            <a:off x="1009650" y="958850"/>
            <a:ext cx="615950" cy="4562475"/>
          </a:xfrm>
          <a:custGeom>
            <a:avLst/>
            <a:gdLst/>
            <a:ahLst/>
            <a:cxnLst>
              <a:cxn ang="0">
                <a:pos x="0" y="2874"/>
              </a:cxn>
              <a:cxn ang="0">
                <a:pos x="0" y="296"/>
              </a:cxn>
              <a:cxn ang="0">
                <a:pos x="388" y="0"/>
              </a:cxn>
              <a:cxn ang="0">
                <a:pos x="388" y="2577"/>
              </a:cxn>
              <a:cxn ang="0">
                <a:pos x="0" y="2874"/>
              </a:cxn>
            </a:cxnLst>
            <a:rect l="0" t="0" r="r" b="b"/>
            <a:pathLst>
              <a:path w="388" h="2874">
                <a:moveTo>
                  <a:pt x="0" y="2874"/>
                </a:moveTo>
                <a:lnTo>
                  <a:pt x="0" y="296"/>
                </a:lnTo>
                <a:lnTo>
                  <a:pt x="388" y="0"/>
                </a:lnTo>
                <a:lnTo>
                  <a:pt x="388" y="2577"/>
                </a:lnTo>
                <a:lnTo>
                  <a:pt x="0" y="287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790" name="Rectangle 6"/>
          <p:cNvSpPr>
            <a:spLocks noChangeArrowheads="1"/>
          </p:cNvSpPr>
          <p:nvPr/>
        </p:nvSpPr>
        <p:spPr bwMode="auto">
          <a:xfrm>
            <a:off x="1625600" y="958850"/>
            <a:ext cx="6313488" cy="409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791" name="Freeform 7"/>
          <p:cNvSpPr>
            <a:spLocks/>
          </p:cNvSpPr>
          <p:nvPr/>
        </p:nvSpPr>
        <p:spPr bwMode="auto">
          <a:xfrm>
            <a:off x="1009650" y="5049838"/>
            <a:ext cx="6929438" cy="471487"/>
          </a:xfrm>
          <a:custGeom>
            <a:avLst/>
            <a:gdLst/>
            <a:ahLst/>
            <a:cxnLst>
              <a:cxn ang="0">
                <a:pos x="0" y="39"/>
              </a:cxn>
              <a:cxn ang="0">
                <a:pos x="51" y="0"/>
              </a:cxn>
              <a:cxn ang="0">
                <a:pos x="574" y="0"/>
              </a:cxn>
            </a:cxnLst>
            <a:rect l="0" t="0" r="r" b="b"/>
            <a:pathLst>
              <a:path w="574" h="39">
                <a:moveTo>
                  <a:pt x="0" y="39"/>
                </a:moveTo>
                <a:lnTo>
                  <a:pt x="51" y="0"/>
                </a:lnTo>
                <a:lnTo>
                  <a:pt x="574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792" name="Freeform 8"/>
          <p:cNvSpPr>
            <a:spLocks/>
          </p:cNvSpPr>
          <p:nvPr/>
        </p:nvSpPr>
        <p:spPr bwMode="auto">
          <a:xfrm>
            <a:off x="1009650" y="4375150"/>
            <a:ext cx="6929438" cy="458788"/>
          </a:xfrm>
          <a:custGeom>
            <a:avLst/>
            <a:gdLst/>
            <a:ahLst/>
            <a:cxnLst>
              <a:cxn ang="0">
                <a:pos x="0" y="38"/>
              </a:cxn>
              <a:cxn ang="0">
                <a:pos x="51" y="0"/>
              </a:cxn>
              <a:cxn ang="0">
                <a:pos x="574" y="0"/>
              </a:cxn>
            </a:cxnLst>
            <a:rect l="0" t="0" r="r" b="b"/>
            <a:pathLst>
              <a:path w="574" h="38">
                <a:moveTo>
                  <a:pt x="0" y="38"/>
                </a:moveTo>
                <a:lnTo>
                  <a:pt x="51" y="0"/>
                </a:lnTo>
                <a:lnTo>
                  <a:pt x="574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793" name="Freeform 9"/>
          <p:cNvSpPr>
            <a:spLocks/>
          </p:cNvSpPr>
          <p:nvPr/>
        </p:nvSpPr>
        <p:spPr bwMode="auto">
          <a:xfrm>
            <a:off x="1009650" y="3686175"/>
            <a:ext cx="6929438" cy="471488"/>
          </a:xfrm>
          <a:custGeom>
            <a:avLst/>
            <a:gdLst/>
            <a:ahLst/>
            <a:cxnLst>
              <a:cxn ang="0">
                <a:pos x="0" y="39"/>
              </a:cxn>
              <a:cxn ang="0">
                <a:pos x="51" y="0"/>
              </a:cxn>
              <a:cxn ang="0">
                <a:pos x="574" y="0"/>
              </a:cxn>
            </a:cxnLst>
            <a:rect l="0" t="0" r="r" b="b"/>
            <a:pathLst>
              <a:path w="574" h="39">
                <a:moveTo>
                  <a:pt x="0" y="39"/>
                </a:moveTo>
                <a:lnTo>
                  <a:pt x="51" y="0"/>
                </a:lnTo>
                <a:lnTo>
                  <a:pt x="574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794" name="Freeform 10"/>
          <p:cNvSpPr>
            <a:spLocks/>
          </p:cNvSpPr>
          <p:nvPr/>
        </p:nvSpPr>
        <p:spPr bwMode="auto">
          <a:xfrm>
            <a:off x="1009650" y="3009900"/>
            <a:ext cx="6929438" cy="458788"/>
          </a:xfrm>
          <a:custGeom>
            <a:avLst/>
            <a:gdLst/>
            <a:ahLst/>
            <a:cxnLst>
              <a:cxn ang="0">
                <a:pos x="0" y="38"/>
              </a:cxn>
              <a:cxn ang="0">
                <a:pos x="51" y="0"/>
              </a:cxn>
              <a:cxn ang="0">
                <a:pos x="574" y="0"/>
              </a:cxn>
            </a:cxnLst>
            <a:rect l="0" t="0" r="r" b="b"/>
            <a:pathLst>
              <a:path w="574" h="38">
                <a:moveTo>
                  <a:pt x="0" y="38"/>
                </a:moveTo>
                <a:lnTo>
                  <a:pt x="51" y="0"/>
                </a:lnTo>
                <a:lnTo>
                  <a:pt x="574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795" name="Freeform 11"/>
          <p:cNvSpPr>
            <a:spLocks/>
          </p:cNvSpPr>
          <p:nvPr/>
        </p:nvSpPr>
        <p:spPr bwMode="auto">
          <a:xfrm>
            <a:off x="1009650" y="2322513"/>
            <a:ext cx="6929438" cy="469900"/>
          </a:xfrm>
          <a:custGeom>
            <a:avLst/>
            <a:gdLst/>
            <a:ahLst/>
            <a:cxnLst>
              <a:cxn ang="0">
                <a:pos x="0" y="39"/>
              </a:cxn>
              <a:cxn ang="0">
                <a:pos x="51" y="0"/>
              </a:cxn>
              <a:cxn ang="0">
                <a:pos x="574" y="0"/>
              </a:cxn>
            </a:cxnLst>
            <a:rect l="0" t="0" r="r" b="b"/>
            <a:pathLst>
              <a:path w="574" h="39">
                <a:moveTo>
                  <a:pt x="0" y="39"/>
                </a:moveTo>
                <a:lnTo>
                  <a:pt x="51" y="0"/>
                </a:lnTo>
                <a:lnTo>
                  <a:pt x="574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796" name="Freeform 12"/>
          <p:cNvSpPr>
            <a:spLocks/>
          </p:cNvSpPr>
          <p:nvPr/>
        </p:nvSpPr>
        <p:spPr bwMode="auto">
          <a:xfrm>
            <a:off x="1009650" y="1646238"/>
            <a:ext cx="6929438" cy="458787"/>
          </a:xfrm>
          <a:custGeom>
            <a:avLst/>
            <a:gdLst/>
            <a:ahLst/>
            <a:cxnLst>
              <a:cxn ang="0">
                <a:pos x="0" y="38"/>
              </a:cxn>
              <a:cxn ang="0">
                <a:pos x="51" y="0"/>
              </a:cxn>
              <a:cxn ang="0">
                <a:pos x="574" y="0"/>
              </a:cxn>
            </a:cxnLst>
            <a:rect l="0" t="0" r="r" b="b"/>
            <a:pathLst>
              <a:path w="574" h="38">
                <a:moveTo>
                  <a:pt x="0" y="38"/>
                </a:moveTo>
                <a:lnTo>
                  <a:pt x="51" y="0"/>
                </a:lnTo>
                <a:lnTo>
                  <a:pt x="574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797" name="Freeform 13"/>
          <p:cNvSpPr>
            <a:spLocks/>
          </p:cNvSpPr>
          <p:nvPr/>
        </p:nvSpPr>
        <p:spPr bwMode="auto">
          <a:xfrm>
            <a:off x="1009650" y="958850"/>
            <a:ext cx="6929438" cy="469900"/>
          </a:xfrm>
          <a:custGeom>
            <a:avLst/>
            <a:gdLst/>
            <a:ahLst/>
            <a:cxnLst>
              <a:cxn ang="0">
                <a:pos x="0" y="39"/>
              </a:cxn>
              <a:cxn ang="0">
                <a:pos x="51" y="0"/>
              </a:cxn>
              <a:cxn ang="0">
                <a:pos x="574" y="0"/>
              </a:cxn>
            </a:cxnLst>
            <a:rect l="0" t="0" r="r" b="b"/>
            <a:pathLst>
              <a:path w="574" h="39">
                <a:moveTo>
                  <a:pt x="0" y="39"/>
                </a:moveTo>
                <a:lnTo>
                  <a:pt x="51" y="0"/>
                </a:lnTo>
                <a:lnTo>
                  <a:pt x="574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798" name="Freeform 14"/>
          <p:cNvSpPr>
            <a:spLocks/>
          </p:cNvSpPr>
          <p:nvPr/>
        </p:nvSpPr>
        <p:spPr bwMode="auto">
          <a:xfrm>
            <a:off x="1009650" y="5049838"/>
            <a:ext cx="6929438" cy="471487"/>
          </a:xfrm>
          <a:custGeom>
            <a:avLst/>
            <a:gdLst/>
            <a:ahLst/>
            <a:cxnLst>
              <a:cxn ang="0">
                <a:pos x="4365" y="0"/>
              </a:cxn>
              <a:cxn ang="0">
                <a:pos x="3977" y="297"/>
              </a:cxn>
              <a:cxn ang="0">
                <a:pos x="0" y="297"/>
              </a:cxn>
              <a:cxn ang="0">
                <a:pos x="388" y="0"/>
              </a:cxn>
              <a:cxn ang="0">
                <a:pos x="4365" y="0"/>
              </a:cxn>
            </a:cxnLst>
            <a:rect l="0" t="0" r="r" b="b"/>
            <a:pathLst>
              <a:path w="4365" h="297">
                <a:moveTo>
                  <a:pt x="4365" y="0"/>
                </a:moveTo>
                <a:lnTo>
                  <a:pt x="3977" y="297"/>
                </a:lnTo>
                <a:lnTo>
                  <a:pt x="0" y="297"/>
                </a:lnTo>
                <a:lnTo>
                  <a:pt x="388" y="0"/>
                </a:lnTo>
                <a:lnTo>
                  <a:pt x="4365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799" name="Freeform 15"/>
          <p:cNvSpPr>
            <a:spLocks/>
          </p:cNvSpPr>
          <p:nvPr/>
        </p:nvSpPr>
        <p:spPr bwMode="auto">
          <a:xfrm>
            <a:off x="1009650" y="958850"/>
            <a:ext cx="615950" cy="4562475"/>
          </a:xfrm>
          <a:custGeom>
            <a:avLst/>
            <a:gdLst/>
            <a:ahLst/>
            <a:cxnLst>
              <a:cxn ang="0">
                <a:pos x="0" y="2874"/>
              </a:cxn>
              <a:cxn ang="0">
                <a:pos x="0" y="296"/>
              </a:cxn>
              <a:cxn ang="0">
                <a:pos x="388" y="0"/>
              </a:cxn>
              <a:cxn ang="0">
                <a:pos x="388" y="2577"/>
              </a:cxn>
              <a:cxn ang="0">
                <a:pos x="0" y="2874"/>
              </a:cxn>
            </a:cxnLst>
            <a:rect l="0" t="0" r="r" b="b"/>
            <a:pathLst>
              <a:path w="388" h="2874">
                <a:moveTo>
                  <a:pt x="0" y="2874"/>
                </a:moveTo>
                <a:lnTo>
                  <a:pt x="0" y="296"/>
                </a:lnTo>
                <a:lnTo>
                  <a:pt x="388" y="0"/>
                </a:lnTo>
                <a:lnTo>
                  <a:pt x="388" y="2577"/>
                </a:lnTo>
                <a:lnTo>
                  <a:pt x="0" y="287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800" name="Rectangle 16"/>
          <p:cNvSpPr>
            <a:spLocks noChangeArrowheads="1"/>
          </p:cNvSpPr>
          <p:nvPr/>
        </p:nvSpPr>
        <p:spPr bwMode="auto">
          <a:xfrm>
            <a:off x="1625600" y="958850"/>
            <a:ext cx="6313488" cy="40909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801" name="Freeform 17"/>
          <p:cNvSpPr>
            <a:spLocks/>
          </p:cNvSpPr>
          <p:nvPr/>
        </p:nvSpPr>
        <p:spPr bwMode="auto">
          <a:xfrm>
            <a:off x="4160838" y="958850"/>
            <a:ext cx="627062" cy="4562475"/>
          </a:xfrm>
          <a:custGeom>
            <a:avLst/>
            <a:gdLst/>
            <a:ahLst/>
            <a:cxnLst>
              <a:cxn ang="0">
                <a:pos x="0" y="2874"/>
              </a:cxn>
              <a:cxn ang="0">
                <a:pos x="0" y="296"/>
              </a:cxn>
              <a:cxn ang="0">
                <a:pos x="395" y="0"/>
              </a:cxn>
              <a:cxn ang="0">
                <a:pos x="395" y="2577"/>
              </a:cxn>
              <a:cxn ang="0">
                <a:pos x="0" y="2874"/>
              </a:cxn>
            </a:cxnLst>
            <a:rect l="0" t="0" r="r" b="b"/>
            <a:pathLst>
              <a:path w="395" h="2874">
                <a:moveTo>
                  <a:pt x="0" y="2874"/>
                </a:moveTo>
                <a:lnTo>
                  <a:pt x="0" y="296"/>
                </a:lnTo>
                <a:lnTo>
                  <a:pt x="395" y="0"/>
                </a:lnTo>
                <a:lnTo>
                  <a:pt x="395" y="2577"/>
                </a:lnTo>
                <a:lnTo>
                  <a:pt x="0" y="2874"/>
                </a:lnTo>
                <a:close/>
              </a:path>
            </a:pathLst>
          </a:custGeom>
          <a:solidFill>
            <a:srgbClr val="4D1A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802" name="Rectangle 18"/>
          <p:cNvSpPr>
            <a:spLocks noChangeArrowheads="1"/>
          </p:cNvSpPr>
          <p:nvPr/>
        </p:nvSpPr>
        <p:spPr bwMode="auto">
          <a:xfrm>
            <a:off x="2362200" y="1428750"/>
            <a:ext cx="1798638" cy="4092575"/>
          </a:xfrm>
          <a:prstGeom prst="rect">
            <a:avLst/>
          </a:prstGeom>
          <a:solidFill>
            <a:srgbClr val="9933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803" name="Freeform 19"/>
          <p:cNvSpPr>
            <a:spLocks/>
          </p:cNvSpPr>
          <p:nvPr/>
        </p:nvSpPr>
        <p:spPr bwMode="auto">
          <a:xfrm>
            <a:off x="2362200" y="958850"/>
            <a:ext cx="2425700" cy="469900"/>
          </a:xfrm>
          <a:custGeom>
            <a:avLst/>
            <a:gdLst/>
            <a:ahLst/>
            <a:cxnLst>
              <a:cxn ang="0">
                <a:pos x="1133" y="296"/>
              </a:cxn>
              <a:cxn ang="0">
                <a:pos x="1528" y="0"/>
              </a:cxn>
              <a:cxn ang="0">
                <a:pos x="388" y="0"/>
              </a:cxn>
              <a:cxn ang="0">
                <a:pos x="0" y="296"/>
              </a:cxn>
              <a:cxn ang="0">
                <a:pos x="1133" y="296"/>
              </a:cxn>
            </a:cxnLst>
            <a:rect l="0" t="0" r="r" b="b"/>
            <a:pathLst>
              <a:path w="1528" h="296">
                <a:moveTo>
                  <a:pt x="1133" y="296"/>
                </a:moveTo>
                <a:lnTo>
                  <a:pt x="1528" y="0"/>
                </a:lnTo>
                <a:lnTo>
                  <a:pt x="388" y="0"/>
                </a:lnTo>
                <a:lnTo>
                  <a:pt x="0" y="296"/>
                </a:lnTo>
                <a:lnTo>
                  <a:pt x="1133" y="296"/>
                </a:lnTo>
                <a:close/>
              </a:path>
            </a:pathLst>
          </a:custGeom>
          <a:solidFill>
            <a:srgbClr val="7326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804" name="Rectangle 20"/>
          <p:cNvSpPr>
            <a:spLocks noChangeArrowheads="1"/>
          </p:cNvSpPr>
          <p:nvPr/>
        </p:nvSpPr>
        <p:spPr bwMode="auto">
          <a:xfrm>
            <a:off x="2828925" y="2141538"/>
            <a:ext cx="11509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500" b="1">
                <a:solidFill>
                  <a:srgbClr val="FFFFFF"/>
                </a:solidFill>
              </a:rPr>
              <a:t>IFRS (FULL) </a:t>
            </a:r>
            <a:endParaRPr lang="en-US"/>
          </a:p>
        </p:txBody>
      </p:sp>
      <p:grpSp>
        <p:nvGrpSpPr>
          <p:cNvPr id="118805" name="Group 21"/>
          <p:cNvGrpSpPr>
            <a:grpSpLocks/>
          </p:cNvGrpSpPr>
          <p:nvPr/>
        </p:nvGrpSpPr>
        <p:grpSpPr bwMode="auto">
          <a:xfrm>
            <a:off x="4160838" y="4375150"/>
            <a:ext cx="2425700" cy="1146175"/>
            <a:chOff x="2621" y="2756"/>
            <a:chExt cx="1528" cy="722"/>
          </a:xfrm>
        </p:grpSpPr>
        <p:sp>
          <p:nvSpPr>
            <p:cNvPr id="118806" name="Freeform 22"/>
            <p:cNvSpPr>
              <a:spLocks/>
            </p:cNvSpPr>
            <p:nvPr/>
          </p:nvSpPr>
          <p:spPr bwMode="auto">
            <a:xfrm>
              <a:off x="3761" y="2756"/>
              <a:ext cx="388" cy="722"/>
            </a:xfrm>
            <a:custGeom>
              <a:avLst/>
              <a:gdLst/>
              <a:ahLst/>
              <a:cxnLst>
                <a:cxn ang="0">
                  <a:pos x="0" y="722"/>
                </a:cxn>
                <a:cxn ang="0">
                  <a:pos x="0" y="289"/>
                </a:cxn>
                <a:cxn ang="0">
                  <a:pos x="388" y="0"/>
                </a:cxn>
                <a:cxn ang="0">
                  <a:pos x="388" y="425"/>
                </a:cxn>
                <a:cxn ang="0">
                  <a:pos x="0" y="722"/>
                </a:cxn>
              </a:cxnLst>
              <a:rect l="0" t="0" r="r" b="b"/>
              <a:pathLst>
                <a:path w="388" h="722">
                  <a:moveTo>
                    <a:pt x="0" y="722"/>
                  </a:moveTo>
                  <a:lnTo>
                    <a:pt x="0" y="289"/>
                  </a:lnTo>
                  <a:lnTo>
                    <a:pt x="388" y="0"/>
                  </a:lnTo>
                  <a:lnTo>
                    <a:pt x="388" y="425"/>
                  </a:lnTo>
                  <a:lnTo>
                    <a:pt x="0" y="722"/>
                  </a:lnTo>
                  <a:close/>
                </a:path>
              </a:pathLst>
            </a:custGeom>
            <a:solidFill>
              <a:srgbClr val="4D1A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07" name="Rectangle 23"/>
            <p:cNvSpPr>
              <a:spLocks noChangeArrowheads="1"/>
            </p:cNvSpPr>
            <p:nvPr/>
          </p:nvSpPr>
          <p:spPr bwMode="auto">
            <a:xfrm>
              <a:off x="2621" y="3045"/>
              <a:ext cx="1140" cy="433"/>
            </a:xfrm>
            <a:prstGeom prst="rect">
              <a:avLst/>
            </a:prstGeom>
            <a:solidFill>
              <a:srgbClr val="9933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08" name="Freeform 24"/>
            <p:cNvSpPr>
              <a:spLocks/>
            </p:cNvSpPr>
            <p:nvPr/>
          </p:nvSpPr>
          <p:spPr bwMode="auto">
            <a:xfrm>
              <a:off x="2621" y="2756"/>
              <a:ext cx="1528" cy="289"/>
            </a:xfrm>
            <a:custGeom>
              <a:avLst/>
              <a:gdLst/>
              <a:ahLst/>
              <a:cxnLst>
                <a:cxn ang="0">
                  <a:pos x="1140" y="289"/>
                </a:cxn>
                <a:cxn ang="0">
                  <a:pos x="1528" y="0"/>
                </a:cxn>
                <a:cxn ang="0">
                  <a:pos x="395" y="0"/>
                </a:cxn>
                <a:cxn ang="0">
                  <a:pos x="0" y="289"/>
                </a:cxn>
                <a:cxn ang="0">
                  <a:pos x="1140" y="289"/>
                </a:cxn>
              </a:cxnLst>
              <a:rect l="0" t="0" r="r" b="b"/>
              <a:pathLst>
                <a:path w="1528" h="289">
                  <a:moveTo>
                    <a:pt x="1140" y="289"/>
                  </a:moveTo>
                  <a:lnTo>
                    <a:pt x="1528" y="0"/>
                  </a:lnTo>
                  <a:lnTo>
                    <a:pt x="395" y="0"/>
                  </a:lnTo>
                  <a:lnTo>
                    <a:pt x="0" y="289"/>
                  </a:lnTo>
                  <a:lnTo>
                    <a:pt x="1140" y="289"/>
                  </a:lnTo>
                  <a:close/>
                </a:path>
              </a:pathLst>
            </a:custGeom>
            <a:solidFill>
              <a:srgbClr val="7326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809" name="Rectangle 25"/>
            <p:cNvSpPr>
              <a:spLocks noChangeArrowheads="1"/>
            </p:cNvSpPr>
            <p:nvPr/>
          </p:nvSpPr>
          <p:spPr bwMode="auto">
            <a:xfrm>
              <a:off x="3112" y="3136"/>
              <a:ext cx="33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500" b="1">
                  <a:solidFill>
                    <a:srgbClr val="FFFFFF"/>
                  </a:solidFill>
                </a:rPr>
                <a:t>IFRS  </a:t>
              </a:r>
              <a:endParaRPr lang="en-US"/>
            </a:p>
          </p:txBody>
        </p:sp>
        <p:sp>
          <p:nvSpPr>
            <p:cNvPr id="118810" name="Rectangle 26"/>
            <p:cNvSpPr>
              <a:spLocks noChangeArrowheads="1"/>
            </p:cNvSpPr>
            <p:nvPr/>
          </p:nvSpPr>
          <p:spPr bwMode="auto">
            <a:xfrm>
              <a:off x="2962" y="3296"/>
              <a:ext cx="58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500" b="1">
                  <a:solidFill>
                    <a:srgbClr val="FFFFFF"/>
                  </a:solidFill>
                </a:rPr>
                <a:t>(Reduced)</a:t>
              </a:r>
              <a:endParaRPr lang="en-US"/>
            </a:p>
          </p:txBody>
        </p:sp>
      </p:grpSp>
      <p:sp>
        <p:nvSpPr>
          <p:cNvPr id="118811" name="Line 27"/>
          <p:cNvSpPr>
            <a:spLocks noChangeShapeType="1"/>
          </p:cNvSpPr>
          <p:nvPr/>
        </p:nvSpPr>
        <p:spPr bwMode="auto">
          <a:xfrm>
            <a:off x="1009650" y="5521325"/>
            <a:ext cx="6313488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812" name="Line 28"/>
          <p:cNvSpPr>
            <a:spLocks noChangeShapeType="1"/>
          </p:cNvSpPr>
          <p:nvPr/>
        </p:nvSpPr>
        <p:spPr bwMode="auto">
          <a:xfrm>
            <a:off x="1009650" y="5521325"/>
            <a:ext cx="1588" cy="60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813" name="Line 29"/>
          <p:cNvSpPr>
            <a:spLocks noChangeShapeType="1"/>
          </p:cNvSpPr>
          <p:nvPr/>
        </p:nvSpPr>
        <p:spPr bwMode="auto">
          <a:xfrm>
            <a:off x="7323138" y="5521325"/>
            <a:ext cx="1587" cy="60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814" name="Line 30"/>
          <p:cNvSpPr>
            <a:spLocks noChangeShapeType="1"/>
          </p:cNvSpPr>
          <p:nvPr/>
        </p:nvSpPr>
        <p:spPr bwMode="auto">
          <a:xfrm>
            <a:off x="1619250" y="765175"/>
            <a:ext cx="5903913" cy="0"/>
          </a:xfrm>
          <a:prstGeom prst="line">
            <a:avLst/>
          </a:prstGeom>
          <a:noFill/>
          <a:ln w="19050">
            <a:solidFill>
              <a:srgbClr val="CC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8815" name="Rectangle 31"/>
          <p:cNvSpPr>
            <a:spLocks noChangeArrowheads="1"/>
          </p:cNvSpPr>
          <p:nvPr/>
        </p:nvSpPr>
        <p:spPr bwMode="auto">
          <a:xfrm>
            <a:off x="1547813" y="115888"/>
            <a:ext cx="5905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3200" b="1">
                <a:solidFill>
                  <a:srgbClr val="CC0033"/>
                </a:solidFill>
              </a:rPr>
              <a:t>The Way Forward</a:t>
            </a:r>
            <a:endParaRPr lang="en-US" sz="3200" b="1">
              <a:solidFill>
                <a:srgbClr val="CC0033"/>
              </a:solidFill>
            </a:endParaRPr>
          </a:p>
        </p:txBody>
      </p:sp>
      <p:sp>
        <p:nvSpPr>
          <p:cNvPr id="118823" name="AutoShape 39"/>
          <p:cNvSpPr>
            <a:spLocks noChangeArrowheads="1"/>
          </p:cNvSpPr>
          <p:nvPr/>
        </p:nvSpPr>
        <p:spPr bwMode="auto">
          <a:xfrm>
            <a:off x="107950" y="1916113"/>
            <a:ext cx="2160588" cy="2305050"/>
          </a:xfrm>
          <a:prstGeom prst="cloudCallout">
            <a:avLst>
              <a:gd name="adj1" fmla="val 55880"/>
              <a:gd name="adj2" fmla="val -55236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GB" b="1"/>
              <a:t>For listed companies/ banks/ insurance companies</a:t>
            </a:r>
          </a:p>
        </p:txBody>
      </p:sp>
      <p:sp>
        <p:nvSpPr>
          <p:cNvPr id="118824" name="AutoShape 40"/>
          <p:cNvSpPr>
            <a:spLocks noChangeArrowheads="1"/>
          </p:cNvSpPr>
          <p:nvPr/>
        </p:nvSpPr>
        <p:spPr bwMode="auto">
          <a:xfrm>
            <a:off x="5724525" y="2205038"/>
            <a:ext cx="2519363" cy="1800225"/>
          </a:xfrm>
          <a:prstGeom prst="cloudCallout">
            <a:avLst>
              <a:gd name="adj1" fmla="val -35759"/>
              <a:gd name="adj2" fmla="val 7081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GB" b="1"/>
              <a:t>With exemptions for small companies</a:t>
            </a:r>
          </a:p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18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118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823" grpId="0" animBg="1"/>
      <p:bldP spid="11882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346075"/>
            <a:ext cx="5905500" cy="850900"/>
          </a:xfrm>
        </p:spPr>
        <p:txBody>
          <a:bodyPr/>
          <a:lstStyle/>
          <a:p>
            <a:r>
              <a:rPr lang="en-GB"/>
              <a:t>The Way Forward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b="1"/>
              <a:t>Small companies should use IFRS for SMEs but excluding the following:-</a:t>
            </a:r>
          </a:p>
          <a:p>
            <a:pPr marL="0" indent="0">
              <a:buFontTx/>
              <a:buNone/>
            </a:pPr>
            <a:endParaRPr lang="en-GB"/>
          </a:p>
          <a:p>
            <a:pPr marL="0" indent="0"/>
            <a:r>
              <a:rPr lang="en-GB"/>
              <a:t>  Statement of cash flows</a:t>
            </a:r>
          </a:p>
          <a:p>
            <a:pPr marL="0" indent="0"/>
            <a:r>
              <a:rPr lang="en-GB"/>
              <a:t>  Consolidated financial statements </a:t>
            </a:r>
          </a:p>
          <a:p>
            <a:pPr marL="0" indent="0"/>
            <a:r>
              <a:rPr lang="en-GB"/>
              <a:t>  Financial instruments</a:t>
            </a:r>
          </a:p>
          <a:p>
            <a:pPr marL="0" indent="0"/>
            <a:r>
              <a:rPr lang="en-GB"/>
              <a:t>  Post employment benefits – define pension plans</a:t>
            </a:r>
          </a:p>
          <a:p>
            <a:pPr marL="0" indent="0"/>
            <a:r>
              <a:rPr lang="en-GB"/>
              <a:t>  Deferred tax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Conclusion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 significantly better document than the previous standard</a:t>
            </a:r>
          </a:p>
          <a:p>
            <a:r>
              <a:rPr lang="en-GB"/>
              <a:t>Abolish UK GAAP</a:t>
            </a:r>
          </a:p>
          <a:p>
            <a:r>
              <a:rPr lang="en-GB"/>
              <a:t>Do not adopt the accounting rules for ‘MICROS’</a:t>
            </a:r>
          </a:p>
          <a:p>
            <a:r>
              <a:rPr lang="en-GB"/>
              <a:t>Replace FRSSE with exemptions for small companies from IFRS for SMEs</a:t>
            </a:r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Overview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Introduction to IFRS for SMEs</a:t>
            </a:r>
          </a:p>
          <a:p>
            <a:endParaRPr lang="en-GB"/>
          </a:p>
          <a:p>
            <a:r>
              <a:rPr lang="en-GB"/>
              <a:t>Current reporting requirements in the UK</a:t>
            </a:r>
          </a:p>
          <a:p>
            <a:endParaRPr lang="en-GB"/>
          </a:p>
          <a:p>
            <a:r>
              <a:rPr lang="en-GB"/>
              <a:t>ASB proposals for the future of UK GAAP</a:t>
            </a:r>
          </a:p>
          <a:p>
            <a:endParaRPr lang="en-GB"/>
          </a:p>
          <a:p>
            <a:r>
              <a:rPr lang="en-GB"/>
              <a:t>Potential impact of proposals</a:t>
            </a:r>
          </a:p>
          <a:p>
            <a:pPr>
              <a:buFontTx/>
              <a:buNone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4" name="Picture 2" descr="MH-Chart-Account-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6165850"/>
            <a:ext cx="2216150" cy="519113"/>
          </a:xfrm>
          <a:prstGeom prst="rect">
            <a:avLst/>
          </a:prstGeom>
          <a:noFill/>
        </p:spPr>
      </p:pic>
      <p:graphicFrame>
        <p:nvGraphicFramePr>
          <p:cNvPr id="110595" name="Object 3"/>
          <p:cNvGraphicFramePr>
            <a:graphicFrameLocks noChangeAspect="1"/>
          </p:cNvGraphicFramePr>
          <p:nvPr/>
        </p:nvGraphicFramePr>
        <p:xfrm>
          <a:off x="611188" y="765175"/>
          <a:ext cx="7726362" cy="5154613"/>
        </p:xfrm>
        <a:graphic>
          <a:graphicData uri="http://schemas.openxmlformats.org/presentationml/2006/ole">
            <p:oleObj spid="_x0000_s110595" name="Chart" r:id="rId5" imgW="6096000" imgH="4067051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AutoShape 2"/>
          <p:cNvSpPr>
            <a:spLocks noChangeAspect="1" noChangeArrowheads="1" noTextEdit="1"/>
          </p:cNvSpPr>
          <p:nvPr/>
        </p:nvSpPr>
        <p:spPr bwMode="auto">
          <a:xfrm>
            <a:off x="611188" y="765175"/>
            <a:ext cx="7726362" cy="515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12643" name="Picture 3" descr="MH-Chart-Account-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6165850"/>
            <a:ext cx="2216150" cy="519113"/>
          </a:xfrm>
          <a:prstGeom prst="rect">
            <a:avLst/>
          </a:prstGeom>
          <a:noFill/>
        </p:spPr>
      </p:pic>
      <p:sp>
        <p:nvSpPr>
          <p:cNvPr id="112644" name="Freeform 4"/>
          <p:cNvSpPr>
            <a:spLocks/>
          </p:cNvSpPr>
          <p:nvPr/>
        </p:nvSpPr>
        <p:spPr bwMode="auto">
          <a:xfrm>
            <a:off x="1009650" y="5049838"/>
            <a:ext cx="6929438" cy="471487"/>
          </a:xfrm>
          <a:custGeom>
            <a:avLst/>
            <a:gdLst/>
            <a:ahLst/>
            <a:cxnLst>
              <a:cxn ang="0">
                <a:pos x="0" y="297"/>
              </a:cxn>
              <a:cxn ang="0">
                <a:pos x="388" y="0"/>
              </a:cxn>
              <a:cxn ang="0">
                <a:pos x="4365" y="0"/>
              </a:cxn>
              <a:cxn ang="0">
                <a:pos x="3977" y="297"/>
              </a:cxn>
              <a:cxn ang="0">
                <a:pos x="0" y="297"/>
              </a:cxn>
            </a:cxnLst>
            <a:rect l="0" t="0" r="r" b="b"/>
            <a:pathLst>
              <a:path w="4365" h="297">
                <a:moveTo>
                  <a:pt x="0" y="297"/>
                </a:moveTo>
                <a:lnTo>
                  <a:pt x="388" y="0"/>
                </a:lnTo>
                <a:lnTo>
                  <a:pt x="4365" y="0"/>
                </a:lnTo>
                <a:lnTo>
                  <a:pt x="3977" y="297"/>
                </a:lnTo>
                <a:lnTo>
                  <a:pt x="0" y="297"/>
                </a:lnTo>
                <a:close/>
              </a:path>
            </a:pathLst>
          </a:cu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45" name="Freeform 5"/>
          <p:cNvSpPr>
            <a:spLocks/>
          </p:cNvSpPr>
          <p:nvPr/>
        </p:nvSpPr>
        <p:spPr bwMode="auto">
          <a:xfrm>
            <a:off x="1009650" y="958850"/>
            <a:ext cx="615950" cy="4562475"/>
          </a:xfrm>
          <a:custGeom>
            <a:avLst/>
            <a:gdLst/>
            <a:ahLst/>
            <a:cxnLst>
              <a:cxn ang="0">
                <a:pos x="0" y="2874"/>
              </a:cxn>
              <a:cxn ang="0">
                <a:pos x="0" y="296"/>
              </a:cxn>
              <a:cxn ang="0">
                <a:pos x="388" y="0"/>
              </a:cxn>
              <a:cxn ang="0">
                <a:pos x="388" y="2577"/>
              </a:cxn>
              <a:cxn ang="0">
                <a:pos x="0" y="2874"/>
              </a:cxn>
            </a:cxnLst>
            <a:rect l="0" t="0" r="r" b="b"/>
            <a:pathLst>
              <a:path w="388" h="2874">
                <a:moveTo>
                  <a:pt x="0" y="2874"/>
                </a:moveTo>
                <a:lnTo>
                  <a:pt x="0" y="296"/>
                </a:lnTo>
                <a:lnTo>
                  <a:pt x="388" y="0"/>
                </a:lnTo>
                <a:lnTo>
                  <a:pt x="388" y="2577"/>
                </a:lnTo>
                <a:lnTo>
                  <a:pt x="0" y="287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46" name="Rectangle 6"/>
          <p:cNvSpPr>
            <a:spLocks noChangeArrowheads="1"/>
          </p:cNvSpPr>
          <p:nvPr/>
        </p:nvSpPr>
        <p:spPr bwMode="auto">
          <a:xfrm>
            <a:off x="1625600" y="958850"/>
            <a:ext cx="6313488" cy="409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47" name="Freeform 7"/>
          <p:cNvSpPr>
            <a:spLocks/>
          </p:cNvSpPr>
          <p:nvPr/>
        </p:nvSpPr>
        <p:spPr bwMode="auto">
          <a:xfrm>
            <a:off x="1009650" y="5049838"/>
            <a:ext cx="6929438" cy="471487"/>
          </a:xfrm>
          <a:custGeom>
            <a:avLst/>
            <a:gdLst/>
            <a:ahLst/>
            <a:cxnLst>
              <a:cxn ang="0">
                <a:pos x="0" y="39"/>
              </a:cxn>
              <a:cxn ang="0">
                <a:pos x="51" y="0"/>
              </a:cxn>
              <a:cxn ang="0">
                <a:pos x="574" y="0"/>
              </a:cxn>
            </a:cxnLst>
            <a:rect l="0" t="0" r="r" b="b"/>
            <a:pathLst>
              <a:path w="574" h="39">
                <a:moveTo>
                  <a:pt x="0" y="39"/>
                </a:moveTo>
                <a:lnTo>
                  <a:pt x="51" y="0"/>
                </a:lnTo>
                <a:lnTo>
                  <a:pt x="574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48" name="Freeform 8"/>
          <p:cNvSpPr>
            <a:spLocks/>
          </p:cNvSpPr>
          <p:nvPr/>
        </p:nvSpPr>
        <p:spPr bwMode="auto">
          <a:xfrm>
            <a:off x="1009650" y="4375150"/>
            <a:ext cx="6929438" cy="458788"/>
          </a:xfrm>
          <a:custGeom>
            <a:avLst/>
            <a:gdLst/>
            <a:ahLst/>
            <a:cxnLst>
              <a:cxn ang="0">
                <a:pos x="0" y="38"/>
              </a:cxn>
              <a:cxn ang="0">
                <a:pos x="51" y="0"/>
              </a:cxn>
              <a:cxn ang="0">
                <a:pos x="574" y="0"/>
              </a:cxn>
            </a:cxnLst>
            <a:rect l="0" t="0" r="r" b="b"/>
            <a:pathLst>
              <a:path w="574" h="38">
                <a:moveTo>
                  <a:pt x="0" y="38"/>
                </a:moveTo>
                <a:lnTo>
                  <a:pt x="51" y="0"/>
                </a:lnTo>
                <a:lnTo>
                  <a:pt x="574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49" name="Freeform 9"/>
          <p:cNvSpPr>
            <a:spLocks/>
          </p:cNvSpPr>
          <p:nvPr/>
        </p:nvSpPr>
        <p:spPr bwMode="auto">
          <a:xfrm>
            <a:off x="1009650" y="3686175"/>
            <a:ext cx="6929438" cy="471488"/>
          </a:xfrm>
          <a:custGeom>
            <a:avLst/>
            <a:gdLst/>
            <a:ahLst/>
            <a:cxnLst>
              <a:cxn ang="0">
                <a:pos x="0" y="39"/>
              </a:cxn>
              <a:cxn ang="0">
                <a:pos x="51" y="0"/>
              </a:cxn>
              <a:cxn ang="0">
                <a:pos x="574" y="0"/>
              </a:cxn>
            </a:cxnLst>
            <a:rect l="0" t="0" r="r" b="b"/>
            <a:pathLst>
              <a:path w="574" h="39">
                <a:moveTo>
                  <a:pt x="0" y="39"/>
                </a:moveTo>
                <a:lnTo>
                  <a:pt x="51" y="0"/>
                </a:lnTo>
                <a:lnTo>
                  <a:pt x="574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0" name="Freeform 10"/>
          <p:cNvSpPr>
            <a:spLocks/>
          </p:cNvSpPr>
          <p:nvPr/>
        </p:nvSpPr>
        <p:spPr bwMode="auto">
          <a:xfrm>
            <a:off x="1009650" y="3009900"/>
            <a:ext cx="6929438" cy="458788"/>
          </a:xfrm>
          <a:custGeom>
            <a:avLst/>
            <a:gdLst/>
            <a:ahLst/>
            <a:cxnLst>
              <a:cxn ang="0">
                <a:pos x="0" y="38"/>
              </a:cxn>
              <a:cxn ang="0">
                <a:pos x="51" y="0"/>
              </a:cxn>
              <a:cxn ang="0">
                <a:pos x="574" y="0"/>
              </a:cxn>
            </a:cxnLst>
            <a:rect l="0" t="0" r="r" b="b"/>
            <a:pathLst>
              <a:path w="574" h="38">
                <a:moveTo>
                  <a:pt x="0" y="38"/>
                </a:moveTo>
                <a:lnTo>
                  <a:pt x="51" y="0"/>
                </a:lnTo>
                <a:lnTo>
                  <a:pt x="574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1" name="Freeform 11"/>
          <p:cNvSpPr>
            <a:spLocks/>
          </p:cNvSpPr>
          <p:nvPr/>
        </p:nvSpPr>
        <p:spPr bwMode="auto">
          <a:xfrm>
            <a:off x="1009650" y="2322513"/>
            <a:ext cx="6929438" cy="469900"/>
          </a:xfrm>
          <a:custGeom>
            <a:avLst/>
            <a:gdLst/>
            <a:ahLst/>
            <a:cxnLst>
              <a:cxn ang="0">
                <a:pos x="0" y="39"/>
              </a:cxn>
              <a:cxn ang="0">
                <a:pos x="51" y="0"/>
              </a:cxn>
              <a:cxn ang="0">
                <a:pos x="574" y="0"/>
              </a:cxn>
            </a:cxnLst>
            <a:rect l="0" t="0" r="r" b="b"/>
            <a:pathLst>
              <a:path w="574" h="39">
                <a:moveTo>
                  <a:pt x="0" y="39"/>
                </a:moveTo>
                <a:lnTo>
                  <a:pt x="51" y="0"/>
                </a:lnTo>
                <a:lnTo>
                  <a:pt x="574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2" name="Freeform 12"/>
          <p:cNvSpPr>
            <a:spLocks/>
          </p:cNvSpPr>
          <p:nvPr/>
        </p:nvSpPr>
        <p:spPr bwMode="auto">
          <a:xfrm>
            <a:off x="1009650" y="1646238"/>
            <a:ext cx="6929438" cy="458787"/>
          </a:xfrm>
          <a:custGeom>
            <a:avLst/>
            <a:gdLst/>
            <a:ahLst/>
            <a:cxnLst>
              <a:cxn ang="0">
                <a:pos x="0" y="38"/>
              </a:cxn>
              <a:cxn ang="0">
                <a:pos x="51" y="0"/>
              </a:cxn>
              <a:cxn ang="0">
                <a:pos x="574" y="0"/>
              </a:cxn>
            </a:cxnLst>
            <a:rect l="0" t="0" r="r" b="b"/>
            <a:pathLst>
              <a:path w="574" h="38">
                <a:moveTo>
                  <a:pt x="0" y="38"/>
                </a:moveTo>
                <a:lnTo>
                  <a:pt x="51" y="0"/>
                </a:lnTo>
                <a:lnTo>
                  <a:pt x="574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3" name="Freeform 13"/>
          <p:cNvSpPr>
            <a:spLocks/>
          </p:cNvSpPr>
          <p:nvPr/>
        </p:nvSpPr>
        <p:spPr bwMode="auto">
          <a:xfrm>
            <a:off x="1009650" y="958850"/>
            <a:ext cx="6929438" cy="469900"/>
          </a:xfrm>
          <a:custGeom>
            <a:avLst/>
            <a:gdLst/>
            <a:ahLst/>
            <a:cxnLst>
              <a:cxn ang="0">
                <a:pos x="0" y="39"/>
              </a:cxn>
              <a:cxn ang="0">
                <a:pos x="51" y="0"/>
              </a:cxn>
              <a:cxn ang="0">
                <a:pos x="574" y="0"/>
              </a:cxn>
            </a:cxnLst>
            <a:rect l="0" t="0" r="r" b="b"/>
            <a:pathLst>
              <a:path w="574" h="39">
                <a:moveTo>
                  <a:pt x="0" y="39"/>
                </a:moveTo>
                <a:lnTo>
                  <a:pt x="51" y="0"/>
                </a:lnTo>
                <a:lnTo>
                  <a:pt x="574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4" name="Freeform 14"/>
          <p:cNvSpPr>
            <a:spLocks/>
          </p:cNvSpPr>
          <p:nvPr/>
        </p:nvSpPr>
        <p:spPr bwMode="auto">
          <a:xfrm>
            <a:off x="1009650" y="5049838"/>
            <a:ext cx="6929438" cy="471487"/>
          </a:xfrm>
          <a:custGeom>
            <a:avLst/>
            <a:gdLst/>
            <a:ahLst/>
            <a:cxnLst>
              <a:cxn ang="0">
                <a:pos x="4365" y="0"/>
              </a:cxn>
              <a:cxn ang="0">
                <a:pos x="3977" y="297"/>
              </a:cxn>
              <a:cxn ang="0">
                <a:pos x="0" y="297"/>
              </a:cxn>
              <a:cxn ang="0">
                <a:pos x="388" y="0"/>
              </a:cxn>
              <a:cxn ang="0">
                <a:pos x="4365" y="0"/>
              </a:cxn>
            </a:cxnLst>
            <a:rect l="0" t="0" r="r" b="b"/>
            <a:pathLst>
              <a:path w="4365" h="297">
                <a:moveTo>
                  <a:pt x="4365" y="0"/>
                </a:moveTo>
                <a:lnTo>
                  <a:pt x="3977" y="297"/>
                </a:lnTo>
                <a:lnTo>
                  <a:pt x="0" y="297"/>
                </a:lnTo>
                <a:lnTo>
                  <a:pt x="388" y="0"/>
                </a:lnTo>
                <a:lnTo>
                  <a:pt x="4365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5" name="Freeform 15"/>
          <p:cNvSpPr>
            <a:spLocks/>
          </p:cNvSpPr>
          <p:nvPr/>
        </p:nvSpPr>
        <p:spPr bwMode="auto">
          <a:xfrm>
            <a:off x="1009650" y="958850"/>
            <a:ext cx="615950" cy="4562475"/>
          </a:xfrm>
          <a:custGeom>
            <a:avLst/>
            <a:gdLst/>
            <a:ahLst/>
            <a:cxnLst>
              <a:cxn ang="0">
                <a:pos x="0" y="2874"/>
              </a:cxn>
              <a:cxn ang="0">
                <a:pos x="0" y="296"/>
              </a:cxn>
              <a:cxn ang="0">
                <a:pos x="388" y="0"/>
              </a:cxn>
              <a:cxn ang="0">
                <a:pos x="388" y="2577"/>
              </a:cxn>
              <a:cxn ang="0">
                <a:pos x="0" y="2874"/>
              </a:cxn>
            </a:cxnLst>
            <a:rect l="0" t="0" r="r" b="b"/>
            <a:pathLst>
              <a:path w="388" h="2874">
                <a:moveTo>
                  <a:pt x="0" y="2874"/>
                </a:moveTo>
                <a:lnTo>
                  <a:pt x="0" y="296"/>
                </a:lnTo>
                <a:lnTo>
                  <a:pt x="388" y="0"/>
                </a:lnTo>
                <a:lnTo>
                  <a:pt x="388" y="2577"/>
                </a:lnTo>
                <a:lnTo>
                  <a:pt x="0" y="2874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6" name="Rectangle 16"/>
          <p:cNvSpPr>
            <a:spLocks noChangeArrowheads="1"/>
          </p:cNvSpPr>
          <p:nvPr/>
        </p:nvSpPr>
        <p:spPr bwMode="auto">
          <a:xfrm>
            <a:off x="1625600" y="958850"/>
            <a:ext cx="6313488" cy="40909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7" name="Freeform 17"/>
          <p:cNvSpPr>
            <a:spLocks/>
          </p:cNvSpPr>
          <p:nvPr/>
        </p:nvSpPr>
        <p:spPr bwMode="auto">
          <a:xfrm>
            <a:off x="4160838" y="958850"/>
            <a:ext cx="627062" cy="4562475"/>
          </a:xfrm>
          <a:custGeom>
            <a:avLst/>
            <a:gdLst/>
            <a:ahLst/>
            <a:cxnLst>
              <a:cxn ang="0">
                <a:pos x="0" y="2874"/>
              </a:cxn>
              <a:cxn ang="0">
                <a:pos x="0" y="296"/>
              </a:cxn>
              <a:cxn ang="0">
                <a:pos x="395" y="0"/>
              </a:cxn>
              <a:cxn ang="0">
                <a:pos x="395" y="2577"/>
              </a:cxn>
              <a:cxn ang="0">
                <a:pos x="0" y="2874"/>
              </a:cxn>
            </a:cxnLst>
            <a:rect l="0" t="0" r="r" b="b"/>
            <a:pathLst>
              <a:path w="395" h="2874">
                <a:moveTo>
                  <a:pt x="0" y="2874"/>
                </a:moveTo>
                <a:lnTo>
                  <a:pt x="0" y="296"/>
                </a:lnTo>
                <a:lnTo>
                  <a:pt x="395" y="0"/>
                </a:lnTo>
                <a:lnTo>
                  <a:pt x="395" y="2577"/>
                </a:lnTo>
                <a:lnTo>
                  <a:pt x="0" y="2874"/>
                </a:lnTo>
                <a:close/>
              </a:path>
            </a:pathLst>
          </a:custGeom>
          <a:solidFill>
            <a:srgbClr val="4D1A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8" name="Rectangle 18"/>
          <p:cNvSpPr>
            <a:spLocks noChangeArrowheads="1"/>
          </p:cNvSpPr>
          <p:nvPr/>
        </p:nvSpPr>
        <p:spPr bwMode="auto">
          <a:xfrm>
            <a:off x="2362200" y="1428750"/>
            <a:ext cx="1798638" cy="4092575"/>
          </a:xfrm>
          <a:prstGeom prst="rect">
            <a:avLst/>
          </a:prstGeom>
          <a:solidFill>
            <a:srgbClr val="9933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9" name="Freeform 19"/>
          <p:cNvSpPr>
            <a:spLocks/>
          </p:cNvSpPr>
          <p:nvPr/>
        </p:nvSpPr>
        <p:spPr bwMode="auto">
          <a:xfrm>
            <a:off x="2362200" y="958850"/>
            <a:ext cx="2425700" cy="469900"/>
          </a:xfrm>
          <a:custGeom>
            <a:avLst/>
            <a:gdLst/>
            <a:ahLst/>
            <a:cxnLst>
              <a:cxn ang="0">
                <a:pos x="1133" y="296"/>
              </a:cxn>
              <a:cxn ang="0">
                <a:pos x="1528" y="0"/>
              </a:cxn>
              <a:cxn ang="0">
                <a:pos x="388" y="0"/>
              </a:cxn>
              <a:cxn ang="0">
                <a:pos x="0" y="296"/>
              </a:cxn>
              <a:cxn ang="0">
                <a:pos x="1133" y="296"/>
              </a:cxn>
            </a:cxnLst>
            <a:rect l="0" t="0" r="r" b="b"/>
            <a:pathLst>
              <a:path w="1528" h="296">
                <a:moveTo>
                  <a:pt x="1133" y="296"/>
                </a:moveTo>
                <a:lnTo>
                  <a:pt x="1528" y="0"/>
                </a:lnTo>
                <a:lnTo>
                  <a:pt x="388" y="0"/>
                </a:lnTo>
                <a:lnTo>
                  <a:pt x="0" y="296"/>
                </a:lnTo>
                <a:lnTo>
                  <a:pt x="1133" y="296"/>
                </a:lnTo>
                <a:close/>
              </a:path>
            </a:pathLst>
          </a:custGeom>
          <a:solidFill>
            <a:srgbClr val="732600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60" name="Rectangle 20"/>
          <p:cNvSpPr>
            <a:spLocks noChangeArrowheads="1"/>
          </p:cNvSpPr>
          <p:nvPr/>
        </p:nvSpPr>
        <p:spPr bwMode="auto">
          <a:xfrm>
            <a:off x="2828925" y="2141538"/>
            <a:ext cx="11509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500" b="1">
                <a:solidFill>
                  <a:srgbClr val="FFFFFF"/>
                </a:solidFill>
              </a:rPr>
              <a:t>IFRS (FULL) </a:t>
            </a:r>
            <a:endParaRPr lang="en-US"/>
          </a:p>
        </p:txBody>
      </p:sp>
      <p:grpSp>
        <p:nvGrpSpPr>
          <p:cNvPr id="112661" name="Group 21"/>
          <p:cNvGrpSpPr>
            <a:grpSpLocks/>
          </p:cNvGrpSpPr>
          <p:nvPr/>
        </p:nvGrpSpPr>
        <p:grpSpPr bwMode="auto">
          <a:xfrm>
            <a:off x="4160838" y="4375150"/>
            <a:ext cx="2425700" cy="1146175"/>
            <a:chOff x="2621" y="2756"/>
            <a:chExt cx="1528" cy="722"/>
          </a:xfrm>
        </p:grpSpPr>
        <p:sp>
          <p:nvSpPr>
            <p:cNvPr id="112662" name="Freeform 22"/>
            <p:cNvSpPr>
              <a:spLocks/>
            </p:cNvSpPr>
            <p:nvPr/>
          </p:nvSpPr>
          <p:spPr bwMode="auto">
            <a:xfrm>
              <a:off x="3761" y="2756"/>
              <a:ext cx="388" cy="722"/>
            </a:xfrm>
            <a:custGeom>
              <a:avLst/>
              <a:gdLst/>
              <a:ahLst/>
              <a:cxnLst>
                <a:cxn ang="0">
                  <a:pos x="0" y="722"/>
                </a:cxn>
                <a:cxn ang="0">
                  <a:pos x="0" y="289"/>
                </a:cxn>
                <a:cxn ang="0">
                  <a:pos x="388" y="0"/>
                </a:cxn>
                <a:cxn ang="0">
                  <a:pos x="388" y="425"/>
                </a:cxn>
                <a:cxn ang="0">
                  <a:pos x="0" y="722"/>
                </a:cxn>
              </a:cxnLst>
              <a:rect l="0" t="0" r="r" b="b"/>
              <a:pathLst>
                <a:path w="388" h="722">
                  <a:moveTo>
                    <a:pt x="0" y="722"/>
                  </a:moveTo>
                  <a:lnTo>
                    <a:pt x="0" y="289"/>
                  </a:lnTo>
                  <a:lnTo>
                    <a:pt x="388" y="0"/>
                  </a:lnTo>
                  <a:lnTo>
                    <a:pt x="388" y="425"/>
                  </a:lnTo>
                  <a:lnTo>
                    <a:pt x="0" y="722"/>
                  </a:lnTo>
                  <a:close/>
                </a:path>
              </a:pathLst>
            </a:custGeom>
            <a:solidFill>
              <a:srgbClr val="4D1A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63" name="Rectangle 23"/>
            <p:cNvSpPr>
              <a:spLocks noChangeArrowheads="1"/>
            </p:cNvSpPr>
            <p:nvPr/>
          </p:nvSpPr>
          <p:spPr bwMode="auto">
            <a:xfrm>
              <a:off x="2621" y="3045"/>
              <a:ext cx="1140" cy="433"/>
            </a:xfrm>
            <a:prstGeom prst="rect">
              <a:avLst/>
            </a:prstGeom>
            <a:solidFill>
              <a:srgbClr val="9933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64" name="Freeform 24"/>
            <p:cNvSpPr>
              <a:spLocks/>
            </p:cNvSpPr>
            <p:nvPr/>
          </p:nvSpPr>
          <p:spPr bwMode="auto">
            <a:xfrm>
              <a:off x="2621" y="2756"/>
              <a:ext cx="1528" cy="289"/>
            </a:xfrm>
            <a:custGeom>
              <a:avLst/>
              <a:gdLst/>
              <a:ahLst/>
              <a:cxnLst>
                <a:cxn ang="0">
                  <a:pos x="1140" y="289"/>
                </a:cxn>
                <a:cxn ang="0">
                  <a:pos x="1528" y="0"/>
                </a:cxn>
                <a:cxn ang="0">
                  <a:pos x="395" y="0"/>
                </a:cxn>
                <a:cxn ang="0">
                  <a:pos x="0" y="289"/>
                </a:cxn>
                <a:cxn ang="0">
                  <a:pos x="1140" y="289"/>
                </a:cxn>
              </a:cxnLst>
              <a:rect l="0" t="0" r="r" b="b"/>
              <a:pathLst>
                <a:path w="1528" h="289">
                  <a:moveTo>
                    <a:pt x="1140" y="289"/>
                  </a:moveTo>
                  <a:lnTo>
                    <a:pt x="1528" y="0"/>
                  </a:lnTo>
                  <a:lnTo>
                    <a:pt x="395" y="0"/>
                  </a:lnTo>
                  <a:lnTo>
                    <a:pt x="0" y="289"/>
                  </a:lnTo>
                  <a:lnTo>
                    <a:pt x="1140" y="289"/>
                  </a:lnTo>
                  <a:close/>
                </a:path>
              </a:pathLst>
            </a:custGeom>
            <a:solidFill>
              <a:srgbClr val="73260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65" name="Rectangle 25"/>
            <p:cNvSpPr>
              <a:spLocks noChangeArrowheads="1"/>
            </p:cNvSpPr>
            <p:nvPr/>
          </p:nvSpPr>
          <p:spPr bwMode="auto">
            <a:xfrm>
              <a:off x="3112" y="3136"/>
              <a:ext cx="33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500" b="1">
                  <a:solidFill>
                    <a:srgbClr val="FFFFFF"/>
                  </a:solidFill>
                </a:rPr>
                <a:t>IFRS  </a:t>
              </a:r>
              <a:endParaRPr lang="en-US"/>
            </a:p>
          </p:txBody>
        </p:sp>
        <p:sp>
          <p:nvSpPr>
            <p:cNvPr id="112666" name="Rectangle 26"/>
            <p:cNvSpPr>
              <a:spLocks noChangeArrowheads="1"/>
            </p:cNvSpPr>
            <p:nvPr/>
          </p:nvSpPr>
          <p:spPr bwMode="auto">
            <a:xfrm>
              <a:off x="2962" y="3296"/>
              <a:ext cx="58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500" b="1">
                  <a:solidFill>
                    <a:srgbClr val="FFFFFF"/>
                  </a:solidFill>
                </a:rPr>
                <a:t>(Reduced)</a:t>
              </a:r>
              <a:endParaRPr lang="en-US"/>
            </a:p>
          </p:txBody>
        </p:sp>
      </p:grpSp>
      <p:sp>
        <p:nvSpPr>
          <p:cNvPr id="112667" name="Line 27"/>
          <p:cNvSpPr>
            <a:spLocks noChangeShapeType="1"/>
          </p:cNvSpPr>
          <p:nvPr/>
        </p:nvSpPr>
        <p:spPr bwMode="auto">
          <a:xfrm>
            <a:off x="1009650" y="5521325"/>
            <a:ext cx="6313488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68" name="Line 28"/>
          <p:cNvSpPr>
            <a:spLocks noChangeShapeType="1"/>
          </p:cNvSpPr>
          <p:nvPr/>
        </p:nvSpPr>
        <p:spPr bwMode="auto">
          <a:xfrm>
            <a:off x="1009650" y="5521325"/>
            <a:ext cx="1588" cy="60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69" name="Line 29"/>
          <p:cNvSpPr>
            <a:spLocks noChangeShapeType="1"/>
          </p:cNvSpPr>
          <p:nvPr/>
        </p:nvSpPr>
        <p:spPr bwMode="auto">
          <a:xfrm>
            <a:off x="7323138" y="5521325"/>
            <a:ext cx="1587" cy="60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70" name="Line 30"/>
          <p:cNvSpPr>
            <a:spLocks noChangeShapeType="1"/>
          </p:cNvSpPr>
          <p:nvPr/>
        </p:nvSpPr>
        <p:spPr bwMode="auto">
          <a:xfrm>
            <a:off x="1619250" y="765175"/>
            <a:ext cx="5903913" cy="0"/>
          </a:xfrm>
          <a:prstGeom prst="line">
            <a:avLst/>
          </a:prstGeom>
          <a:noFill/>
          <a:ln w="19050">
            <a:solidFill>
              <a:srgbClr val="CC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71" name="Rectangle 31"/>
          <p:cNvSpPr>
            <a:spLocks noChangeArrowheads="1"/>
          </p:cNvSpPr>
          <p:nvPr/>
        </p:nvSpPr>
        <p:spPr bwMode="auto">
          <a:xfrm>
            <a:off x="1547813" y="188913"/>
            <a:ext cx="5905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3200" b="1">
                <a:solidFill>
                  <a:srgbClr val="CC0033"/>
                </a:solidFill>
              </a:rPr>
              <a:t>The Way Forward</a:t>
            </a:r>
            <a:endParaRPr lang="en-US" sz="3200" b="1">
              <a:solidFill>
                <a:srgbClr val="CC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3000"/>
                                        <p:tgtEl>
                                          <p:spTgt spid="112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0" name="Picture 2" descr="MH-Chart-Account-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6165850"/>
            <a:ext cx="2216150" cy="519113"/>
          </a:xfrm>
          <a:prstGeom prst="rect">
            <a:avLst/>
          </a:prstGeom>
          <a:noFill/>
        </p:spPr>
      </p:pic>
      <p:pic>
        <p:nvPicPr>
          <p:cNvPr id="114691" name="Picture 3" descr="Post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52563" y="0"/>
            <a:ext cx="3983037" cy="6813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IASB Response</a:t>
            </a:r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6156325" y="2060575"/>
            <a:ext cx="2519363" cy="719138"/>
          </a:xfrm>
          <a:prstGeom prst="rect">
            <a:avLst/>
          </a:prstGeom>
          <a:solidFill>
            <a:srgbClr val="CC0033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bg1"/>
                </a:solidFill>
              </a:rPr>
              <a:t>Recognition and measurement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3132138" y="1333500"/>
            <a:ext cx="2951162" cy="366713"/>
          </a:xfrm>
          <a:prstGeom prst="rect">
            <a:avLst/>
          </a:prstGeom>
          <a:solidFill>
            <a:srgbClr val="CC003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bg1"/>
                </a:solidFill>
              </a:rPr>
              <a:t>Not publicly accountable</a:t>
            </a:r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6156325" y="3148013"/>
            <a:ext cx="2519363" cy="360362"/>
          </a:xfrm>
          <a:prstGeom prst="rect">
            <a:avLst/>
          </a:prstGeom>
          <a:solidFill>
            <a:srgbClr val="CC0033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bg1"/>
                </a:solidFill>
              </a:rPr>
              <a:t>Some topics omitted</a:t>
            </a:r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6156325" y="4084638"/>
            <a:ext cx="2519363" cy="360362"/>
          </a:xfrm>
          <a:prstGeom prst="rect">
            <a:avLst/>
          </a:prstGeom>
          <a:solidFill>
            <a:srgbClr val="CC0033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bg1"/>
                </a:solidFill>
              </a:rPr>
              <a:t>Fewer options</a:t>
            </a:r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6156325" y="5078413"/>
            <a:ext cx="2519363" cy="360362"/>
          </a:xfrm>
          <a:prstGeom prst="rect">
            <a:avLst/>
          </a:prstGeom>
          <a:solidFill>
            <a:srgbClr val="CC0033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bg1"/>
                </a:solidFill>
              </a:rPr>
              <a:t>Reduced disclosure</a:t>
            </a:r>
          </a:p>
        </p:txBody>
      </p:sp>
      <p:sp>
        <p:nvSpPr>
          <p:cNvPr id="90123" name="Text Box 11"/>
          <p:cNvSpPr txBox="1">
            <a:spLocks noChangeArrowheads="1"/>
          </p:cNvSpPr>
          <p:nvPr/>
        </p:nvSpPr>
        <p:spPr bwMode="auto">
          <a:xfrm>
            <a:off x="3132138" y="6021388"/>
            <a:ext cx="2952750" cy="366712"/>
          </a:xfrm>
          <a:prstGeom prst="rect">
            <a:avLst/>
          </a:prstGeom>
          <a:solidFill>
            <a:srgbClr val="CC0033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bg1"/>
                </a:solidFill>
              </a:rPr>
              <a:t>Suitable for SMEs?</a:t>
            </a:r>
          </a:p>
        </p:txBody>
      </p:sp>
      <p:sp>
        <p:nvSpPr>
          <p:cNvPr id="90124" name="Text Box 12"/>
          <p:cNvSpPr txBox="1">
            <a:spLocks noChangeArrowheads="1"/>
          </p:cNvSpPr>
          <p:nvPr/>
        </p:nvSpPr>
        <p:spPr bwMode="auto">
          <a:xfrm>
            <a:off x="539750" y="2205038"/>
            <a:ext cx="2519363" cy="360362"/>
          </a:xfrm>
          <a:prstGeom prst="rect">
            <a:avLst/>
          </a:prstGeom>
          <a:solidFill>
            <a:srgbClr val="CC0033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GB" sz="1600" b="1">
                <a:solidFill>
                  <a:schemeClr val="bg1"/>
                </a:solidFill>
              </a:rPr>
              <a:t>Stand alone</a:t>
            </a:r>
          </a:p>
        </p:txBody>
      </p:sp>
      <p:sp>
        <p:nvSpPr>
          <p:cNvPr id="90125" name="Text Box 13"/>
          <p:cNvSpPr txBox="1">
            <a:spLocks noChangeArrowheads="1"/>
          </p:cNvSpPr>
          <p:nvPr/>
        </p:nvSpPr>
        <p:spPr bwMode="auto">
          <a:xfrm>
            <a:off x="539750" y="3141663"/>
            <a:ext cx="2519363" cy="366712"/>
          </a:xfrm>
          <a:prstGeom prst="rect">
            <a:avLst/>
          </a:prstGeom>
          <a:solidFill>
            <a:srgbClr val="CC0033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GB" sz="1600" b="1">
                <a:solidFill>
                  <a:schemeClr val="bg1"/>
                </a:solidFill>
              </a:rPr>
              <a:t>230 pages (10% IFRS)</a:t>
            </a:r>
          </a:p>
        </p:txBody>
      </p:sp>
      <p:sp>
        <p:nvSpPr>
          <p:cNvPr id="90126" name="Text Box 14"/>
          <p:cNvSpPr txBox="1">
            <a:spLocks noChangeArrowheads="1"/>
          </p:cNvSpPr>
          <p:nvPr/>
        </p:nvSpPr>
        <p:spPr bwMode="auto">
          <a:xfrm>
            <a:off x="539750" y="4076700"/>
            <a:ext cx="2519363" cy="360363"/>
          </a:xfrm>
          <a:prstGeom prst="rect">
            <a:avLst/>
          </a:prstGeom>
          <a:solidFill>
            <a:srgbClr val="CC0033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bg1"/>
                </a:solidFill>
              </a:rPr>
              <a:t>Topics in sections</a:t>
            </a:r>
          </a:p>
        </p:txBody>
      </p:sp>
      <p:sp>
        <p:nvSpPr>
          <p:cNvPr id="90127" name="Text Box 15"/>
          <p:cNvSpPr txBox="1">
            <a:spLocks noChangeArrowheads="1"/>
          </p:cNvSpPr>
          <p:nvPr/>
        </p:nvSpPr>
        <p:spPr bwMode="auto">
          <a:xfrm>
            <a:off x="539750" y="5072063"/>
            <a:ext cx="2519363" cy="360362"/>
          </a:xfrm>
          <a:prstGeom prst="rect">
            <a:avLst/>
          </a:prstGeom>
          <a:solidFill>
            <a:srgbClr val="CC0033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bg1"/>
                </a:solidFill>
              </a:rPr>
              <a:t>Simplified</a:t>
            </a:r>
          </a:p>
        </p:txBody>
      </p:sp>
      <p:sp>
        <p:nvSpPr>
          <p:cNvPr id="90134" name="Line 22"/>
          <p:cNvSpPr>
            <a:spLocks noChangeShapeType="1"/>
          </p:cNvSpPr>
          <p:nvPr/>
        </p:nvSpPr>
        <p:spPr bwMode="auto">
          <a:xfrm>
            <a:off x="4643438" y="5373688"/>
            <a:ext cx="0" cy="647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90129" name="Picture 17" descr="200910081042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2349500"/>
            <a:ext cx="2187575" cy="3095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0135" name="Line 23"/>
          <p:cNvSpPr>
            <a:spLocks noChangeShapeType="1"/>
          </p:cNvSpPr>
          <p:nvPr/>
        </p:nvSpPr>
        <p:spPr bwMode="auto">
          <a:xfrm>
            <a:off x="4643438" y="1700213"/>
            <a:ext cx="0" cy="647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0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25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25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000"/>
                            </p:stCondLst>
                            <p:childTnLst>
                              <p:par>
                                <p:cTn id="49" presetID="25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90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2000"/>
                            </p:stCondLst>
                            <p:childTnLst>
                              <p:par>
                                <p:cTn id="60" presetID="25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7000"/>
                            </p:stCondLst>
                            <p:childTnLst>
                              <p:par>
                                <p:cTn id="71" presetID="25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2000"/>
                            </p:stCondLst>
                            <p:childTnLst>
                              <p:par>
                                <p:cTn id="82" presetID="25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7000"/>
                            </p:stCondLst>
                            <p:childTnLst>
                              <p:par>
                                <p:cTn id="93" presetID="25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2000"/>
                            </p:stCondLst>
                            <p:childTnLst>
                              <p:par>
                                <p:cTn id="104" presetID="25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7" grpId="0" animBg="1"/>
      <p:bldP spid="90116" grpId="0" animBg="1"/>
      <p:bldP spid="90118" grpId="0" animBg="1"/>
      <p:bldP spid="90119" grpId="0" animBg="1"/>
      <p:bldP spid="90120" grpId="0" animBg="1"/>
      <p:bldP spid="90123" grpId="0" animBg="1"/>
      <p:bldP spid="90124" grpId="0" animBg="1"/>
      <p:bldP spid="90125" grpId="0" animBg="1"/>
      <p:bldP spid="90126" grpId="0" animBg="1"/>
      <p:bldP spid="901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38" name="Picture 2" descr="MH-Chart-Account-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6165850"/>
            <a:ext cx="2216150" cy="519113"/>
          </a:xfrm>
          <a:prstGeom prst="rect">
            <a:avLst/>
          </a:prstGeom>
          <a:noFill/>
        </p:spPr>
      </p:pic>
      <p:graphicFrame>
        <p:nvGraphicFramePr>
          <p:cNvPr id="116739" name="Object 3"/>
          <p:cNvGraphicFramePr>
            <a:graphicFrameLocks noChangeAspect="1"/>
          </p:cNvGraphicFramePr>
          <p:nvPr/>
        </p:nvGraphicFramePr>
        <p:xfrm>
          <a:off x="611188" y="765175"/>
          <a:ext cx="7726362" cy="5156200"/>
        </p:xfrm>
        <a:graphic>
          <a:graphicData uri="http://schemas.openxmlformats.org/presentationml/2006/ole">
            <p:oleObj spid="_x0000_s116739" name="Chart" r:id="rId5" imgW="6096000" imgH="4067051" progId="MSGraph.Chart.8">
              <p:embed followColorScheme="full"/>
            </p:oleObj>
          </a:graphicData>
        </a:graphic>
      </p:graphicFrame>
      <p:sp>
        <p:nvSpPr>
          <p:cNvPr id="116741" name="Line 5"/>
          <p:cNvSpPr>
            <a:spLocks noChangeShapeType="1"/>
          </p:cNvSpPr>
          <p:nvPr/>
        </p:nvSpPr>
        <p:spPr bwMode="auto">
          <a:xfrm>
            <a:off x="4500563" y="2708275"/>
            <a:ext cx="0" cy="1512888"/>
          </a:xfrm>
          <a:prstGeom prst="line">
            <a:avLst/>
          </a:prstGeom>
          <a:noFill/>
          <a:ln w="76200">
            <a:solidFill>
              <a:srgbClr val="439438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repeatCount="indefinite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Small and Medium-Sized Entities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Who are they?</a:t>
            </a:r>
          </a:p>
          <a:p>
            <a:r>
              <a:rPr lang="en-GB"/>
              <a:t>Do not have public accountability</a:t>
            </a:r>
          </a:p>
          <a:p>
            <a:pPr lvl="1"/>
            <a:r>
              <a:rPr lang="en-GB"/>
              <a:t>No debt or equity traded on public market</a:t>
            </a:r>
          </a:p>
          <a:p>
            <a:pPr lvl="1"/>
            <a:r>
              <a:rPr lang="en-GB"/>
              <a:t>No assets held in a ‘fiduciary capacity’ as one of its primary businesses eg banks, insurance companies</a:t>
            </a:r>
            <a:endParaRPr lang="en-GB" sz="1200"/>
          </a:p>
          <a:p>
            <a:r>
              <a:rPr lang="en-GB"/>
              <a:t>Publish general purpose financial statement for external users</a:t>
            </a:r>
          </a:p>
          <a:p>
            <a:r>
              <a:rPr lang="en-GB"/>
              <a:t>No size criteria</a:t>
            </a:r>
          </a:p>
          <a:p>
            <a:pPr>
              <a:buFontTx/>
              <a:buNone/>
            </a:pPr>
            <a:endParaRPr lang="en-GB" sz="1400"/>
          </a:p>
          <a:p>
            <a:pPr>
              <a:buFontTx/>
              <a:buNone/>
            </a:pPr>
            <a:r>
              <a:rPr lang="en-GB" sz="140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Concepts and Pervasive Principles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objective of financial statements of SMEs and the qualities that make them useful:</a:t>
            </a:r>
          </a:p>
          <a:p>
            <a:pPr lvl="1"/>
            <a:r>
              <a:rPr lang="en-GB"/>
              <a:t>Economic decision-making by a broad range of users</a:t>
            </a:r>
          </a:p>
          <a:p>
            <a:pPr lvl="1"/>
            <a:r>
              <a:rPr lang="en-GB"/>
              <a:t>Results of the stewardship of management</a:t>
            </a:r>
          </a:p>
          <a:p>
            <a:pPr lvl="1"/>
            <a:r>
              <a:rPr lang="en-GB"/>
              <a:t>Understandability, relevance, materiality,…</a:t>
            </a:r>
          </a:p>
          <a:p>
            <a:r>
              <a:rPr lang="en-GB"/>
              <a:t>Hierarchy of accounting policies:</a:t>
            </a:r>
          </a:p>
          <a:p>
            <a:pPr lvl="1"/>
            <a:r>
              <a:rPr lang="en-GB"/>
              <a:t>Per the IFRS for SMEs but if not addressed </a:t>
            </a:r>
          </a:p>
          <a:p>
            <a:pPr lvl="2"/>
            <a:r>
              <a:rPr lang="en-GB"/>
              <a:t>Relevant and reliable </a:t>
            </a:r>
          </a:p>
          <a:p>
            <a:pPr lvl="2"/>
            <a:r>
              <a:rPr lang="en-GB"/>
              <a:t>Similar transactions or issues</a:t>
            </a:r>
          </a:p>
          <a:p>
            <a:pPr lvl="2"/>
            <a:r>
              <a:rPr lang="en-GB"/>
              <a:t>Concepts and pervasive principles from section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3152</TotalTime>
  <Words>635</Words>
  <Application>Microsoft Office PowerPoint</Application>
  <PresentationFormat>On-screen Show (4:3)</PresentationFormat>
  <Paragraphs>128</Paragraphs>
  <Slides>19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Goudy Stout</vt:lpstr>
      <vt:lpstr>Custom Design</vt:lpstr>
      <vt:lpstr>Microsoft Graph Chart</vt:lpstr>
      <vt:lpstr> IFRS for SMEs The Future of UK GAAP? </vt:lpstr>
      <vt:lpstr>Overview</vt:lpstr>
      <vt:lpstr>Slide 3</vt:lpstr>
      <vt:lpstr>Slide 4</vt:lpstr>
      <vt:lpstr>Slide 5</vt:lpstr>
      <vt:lpstr>IASB Response</vt:lpstr>
      <vt:lpstr>Slide 7</vt:lpstr>
      <vt:lpstr>Small and Medium-Sized Entities</vt:lpstr>
      <vt:lpstr>Concepts and Pervasive Principles</vt:lpstr>
      <vt:lpstr>The Financial Statements</vt:lpstr>
      <vt:lpstr>The gOOd</vt:lpstr>
      <vt:lpstr>The gOOd</vt:lpstr>
      <vt:lpstr>Slide 13</vt:lpstr>
      <vt:lpstr>Slide 14</vt:lpstr>
      <vt:lpstr>ASB Consultation – Future of UK GAAP</vt:lpstr>
      <vt:lpstr>ASB Consultation – Future of UK GAAP</vt:lpstr>
      <vt:lpstr>Slide 17</vt:lpstr>
      <vt:lpstr>The Way Forward</vt:lpstr>
      <vt:lpstr>Conclusion</vt:lpstr>
    </vt:vector>
  </TitlesOfParts>
  <Company>Mercer &amp; Hole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Cameron J Fuller</cp:lastModifiedBy>
  <cp:revision>98</cp:revision>
  <dcterms:created xsi:type="dcterms:W3CDTF">2008-09-04T10:30:57Z</dcterms:created>
  <dcterms:modified xsi:type="dcterms:W3CDTF">2009-10-21T15:08:51Z</dcterms:modified>
</cp:coreProperties>
</file>