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85" r:id="rId6"/>
    <p:sldId id="260" r:id="rId7"/>
    <p:sldId id="286" r:id="rId8"/>
    <p:sldId id="261" r:id="rId9"/>
    <p:sldId id="287" r:id="rId10"/>
    <p:sldId id="288" r:id="rId11"/>
    <p:sldId id="289"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97" r:id="rId25"/>
    <p:sldId id="275" r:id="rId26"/>
    <p:sldId id="276" r:id="rId27"/>
    <p:sldId id="277" r:id="rId28"/>
    <p:sldId id="278" r:id="rId29"/>
    <p:sldId id="280" r:id="rId30"/>
    <p:sldId id="281" r:id="rId31"/>
    <p:sldId id="282" r:id="rId32"/>
    <p:sldId id="283" r:id="rId33"/>
    <p:sldId id="284"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7143" autoAdjust="0"/>
  </p:normalViewPr>
  <p:slideViewPr>
    <p:cSldViewPr>
      <p:cViewPr varScale="1">
        <p:scale>
          <a:sx n="80" d="100"/>
          <a:sy n="80" d="100"/>
        </p:scale>
        <p:origin x="-16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7C63E-9245-4342-B412-CCD9AD39979A}" type="datetimeFigureOut">
              <a:rPr lang="en-US" smtClean="0"/>
              <a:pPr/>
              <a:t>10/6/2009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82BF7-A464-46FE-A732-1243FE5239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82BF7-A464-46FE-A732-1243FE52390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A68A54D-581B-4992-A969-05C3D6BDBA5B}" type="datetimeFigureOut">
              <a:rPr lang="en-US" smtClean="0"/>
              <a:pPr/>
              <a:t>10/6/2009</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088DF7AA-FDAF-4E67-BD69-49B247D2A77C}"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68A54D-581B-4992-A969-05C3D6BDBA5B}" type="datetimeFigureOut">
              <a:rPr lang="en-US" smtClean="0"/>
              <a:pPr/>
              <a:t>10/6/2009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DF7AA-FDAF-4E67-BD69-49B247D2A7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68A54D-581B-4992-A969-05C3D6BDBA5B}" type="datetimeFigureOut">
              <a:rPr lang="en-US" smtClean="0"/>
              <a:pPr/>
              <a:t>10/6/2009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DF7AA-FDAF-4E67-BD69-49B247D2A77C}"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A68A54D-581B-4992-A969-05C3D6BDBA5B}" type="datetimeFigureOut">
              <a:rPr lang="en-US" smtClean="0"/>
              <a:pPr/>
              <a:t>10/6/2009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DF7AA-FDAF-4E67-BD69-49B247D2A77C}"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A68A54D-581B-4992-A969-05C3D6BDBA5B}" type="datetimeFigureOut">
              <a:rPr lang="en-US" smtClean="0"/>
              <a:pPr/>
              <a:t>10/6/2009</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088DF7AA-FDAF-4E67-BD69-49B247D2A77C}"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68A54D-581B-4992-A969-05C3D6BDBA5B}" type="datetimeFigureOut">
              <a:rPr lang="en-US" smtClean="0"/>
              <a:pPr/>
              <a:t>10/6/2009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DF7AA-FDAF-4E67-BD69-49B247D2A77C}"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A68A54D-581B-4992-A969-05C3D6BDBA5B}" type="datetimeFigureOut">
              <a:rPr lang="en-US" smtClean="0"/>
              <a:pPr/>
              <a:t>10/6/2009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DF7AA-FDAF-4E67-BD69-49B247D2A77C}"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68A54D-581B-4992-A969-05C3D6BDBA5B}" type="datetimeFigureOut">
              <a:rPr lang="en-US" smtClean="0"/>
              <a:pPr/>
              <a:t>10/6/2009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DF7AA-FDAF-4E67-BD69-49B247D2A77C}"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8A54D-581B-4992-A969-05C3D6BDBA5B}" type="datetimeFigureOut">
              <a:rPr lang="en-US" smtClean="0"/>
              <a:pPr/>
              <a:t>10/6/2009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DF7AA-FDAF-4E67-BD69-49B247D2A77C}"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68A54D-581B-4992-A969-05C3D6BDBA5B}" type="datetimeFigureOut">
              <a:rPr lang="en-US" smtClean="0"/>
              <a:pPr/>
              <a:t>10/6/2009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DF7AA-FDAF-4E67-BD69-49B247D2A77C}"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68A54D-581B-4992-A969-05C3D6BDBA5B}" type="datetimeFigureOut">
              <a:rPr lang="en-US" smtClean="0"/>
              <a:pPr/>
              <a:t>10/6/2009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DF7AA-FDAF-4E67-BD69-49B247D2A77C}"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A68A54D-581B-4992-A969-05C3D6BDBA5B}" type="datetimeFigureOut">
              <a:rPr lang="en-US" smtClean="0"/>
              <a:pPr/>
              <a:t>10/6/2009</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88DF7AA-FDAF-4E67-BD69-49B247D2A77C}"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1800" dirty="0" smtClean="0"/>
              <a:t/>
            </a:r>
            <a:br>
              <a:rPr lang="en-US" sz="1800" dirty="0" smtClean="0"/>
            </a:br>
            <a:r>
              <a:rPr lang="en-US" sz="1800" dirty="0" smtClean="0"/>
              <a:t>Ozge Ogreten, CPA</a:t>
            </a:r>
            <a:br>
              <a:rPr lang="en-US" sz="1800" dirty="0" smtClean="0"/>
            </a:br>
            <a:r>
              <a:rPr lang="en-US" sz="1800" dirty="0" smtClean="0"/>
              <a:t>Auditor</a:t>
            </a:r>
            <a:endParaRPr lang="en-US" sz="1800" dirty="0"/>
          </a:p>
        </p:txBody>
      </p:sp>
      <p:sp>
        <p:nvSpPr>
          <p:cNvPr id="3" name="Subtitle 2"/>
          <p:cNvSpPr>
            <a:spLocks noGrp="1"/>
          </p:cNvSpPr>
          <p:nvPr>
            <p:ph type="subTitle" idx="1"/>
          </p:nvPr>
        </p:nvSpPr>
        <p:spPr/>
        <p:txBody>
          <a:bodyPr/>
          <a:lstStyle/>
          <a:p>
            <a:pPr algn="ctr"/>
            <a:r>
              <a:rPr lang="en-US" dirty="0" smtClean="0"/>
              <a:t>ULUSAL AUDITING AND CPA CO.</a:t>
            </a:r>
            <a:endParaRPr lang="en-US" dirty="0"/>
          </a:p>
        </p:txBody>
      </p:sp>
      <p:sp>
        <p:nvSpPr>
          <p:cNvPr id="4" name="TextBox 3"/>
          <p:cNvSpPr txBox="1"/>
          <p:nvPr/>
        </p:nvSpPr>
        <p:spPr>
          <a:xfrm>
            <a:off x="2133600" y="1524000"/>
            <a:ext cx="4648200" cy="1384995"/>
          </a:xfrm>
          <a:prstGeom prst="rect">
            <a:avLst/>
          </a:prstGeom>
          <a:noFill/>
        </p:spPr>
        <p:txBody>
          <a:bodyPr wrap="square" rtlCol="0">
            <a:spAutoFit/>
          </a:bodyPr>
          <a:lstStyle/>
          <a:p>
            <a:pPr algn="ctr"/>
            <a:r>
              <a:rPr lang="en-US" sz="4200" dirty="0" smtClean="0"/>
              <a:t>DOING BUSINESS IN TURKEY</a:t>
            </a:r>
            <a:endParaRPr lang="en-US" sz="4200" dirty="0"/>
          </a:p>
        </p:txBody>
      </p:sp>
      <p:sp>
        <p:nvSpPr>
          <p:cNvPr id="5" name="TextBox 4"/>
          <p:cNvSpPr txBox="1"/>
          <p:nvPr/>
        </p:nvSpPr>
        <p:spPr>
          <a:xfrm>
            <a:off x="914400" y="6324600"/>
            <a:ext cx="1828800" cy="369332"/>
          </a:xfrm>
          <a:prstGeom prst="rect">
            <a:avLst/>
          </a:prstGeom>
          <a:noFill/>
        </p:spPr>
        <p:txBody>
          <a:bodyPr wrap="square" rtlCol="0">
            <a:spAutoFit/>
          </a:bodyPr>
          <a:lstStyle/>
          <a:p>
            <a:r>
              <a:rPr lang="en-US" dirty="0" smtClean="0"/>
              <a:t>October 2009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lstStyle/>
          <a:p>
            <a:pPr>
              <a:buNone/>
            </a:pPr>
            <a:endParaRPr lang="en-US" dirty="0" smtClean="0"/>
          </a:p>
          <a:p>
            <a:pPr>
              <a:buNone/>
            </a:pPr>
            <a:endParaRPr lang="en-US" dirty="0" smtClean="0"/>
          </a:p>
          <a:p>
            <a:pPr algn="ctr">
              <a:buNone/>
            </a:pPr>
            <a:r>
              <a:rPr lang="en-US" sz="3200" dirty="0" smtClean="0"/>
              <a:t>FDI IN TURKEY</a:t>
            </a:r>
          </a:p>
          <a:p>
            <a:pPr algn="ctr">
              <a:buNone/>
            </a:pPr>
            <a:endParaRPr lang="en-US" sz="1000" dirty="0" smtClean="0"/>
          </a:p>
          <a:p>
            <a:pPr algn="just"/>
            <a:r>
              <a:rPr lang="en-US" dirty="0" smtClean="0"/>
              <a:t>Currently, a total of 21,079 companies with international capital are operating in Turkey. Among these, 17,160 companies and branch offices with international capital have been established, </a:t>
            </a:r>
            <a:br>
              <a:rPr lang="en-US" dirty="0" smtClean="0"/>
            </a:br>
            <a:r>
              <a:rPr lang="en-US" dirty="0" smtClean="0"/>
              <a:t>while 3,919 existing domestic companies received foreign capital.</a:t>
            </a:r>
          </a:p>
          <a:p>
            <a:pPr algn="just">
              <a:buNone/>
            </a:pPr>
            <a:endParaRPr lang="en-US" dirty="0" smtClean="0"/>
          </a:p>
          <a:p>
            <a:pPr algn="just"/>
            <a:endParaRPr lang="en-US" dirty="0" smtClean="0"/>
          </a:p>
          <a:p>
            <a:pPr algn="just">
              <a:buNone/>
            </a:pPr>
            <a:endParaRPr lang="en-US" dirty="0" smtClean="0"/>
          </a:p>
          <a:p>
            <a:pPr algn="just"/>
            <a:endParaRPr lang="en-US" sz="1000" dirty="0" smtClean="0"/>
          </a:p>
          <a:p>
            <a:pPr algn="just">
              <a:buNone/>
            </a:pPr>
            <a:endParaRPr lang="en-US" dirty="0" smtClean="0"/>
          </a:p>
          <a:p>
            <a:pPr algn="just">
              <a:buNone/>
            </a:pPr>
            <a:endParaRPr lang="en-US" dirty="0" smtClean="0"/>
          </a:p>
          <a:p>
            <a:pPr>
              <a:buNone/>
            </a:pPr>
            <a:endParaRPr lang="en-US" dirty="0"/>
          </a:p>
        </p:txBody>
      </p:sp>
      <p:pic>
        <p:nvPicPr>
          <p:cNvPr id="9" name="Picture 3"/>
          <p:cNvPicPr>
            <a:picLocks noChangeAspect="1" noChangeArrowheads="1"/>
          </p:cNvPicPr>
          <p:nvPr/>
        </p:nvPicPr>
        <p:blipFill>
          <a:blip r:embed="rId4"/>
          <a:srcRect/>
          <a:stretch>
            <a:fillRect/>
          </a:stretch>
        </p:blipFill>
        <p:spPr bwMode="auto">
          <a:xfrm>
            <a:off x="2133600" y="3352800"/>
            <a:ext cx="4638675" cy="31908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lstStyle/>
          <a:p>
            <a:pPr>
              <a:buNone/>
            </a:pPr>
            <a:endParaRPr lang="en-US" dirty="0" smtClean="0"/>
          </a:p>
          <a:p>
            <a:pPr>
              <a:buNone/>
            </a:pPr>
            <a:endParaRPr lang="en-US" dirty="0" smtClean="0"/>
          </a:p>
          <a:p>
            <a:pPr algn="ctr">
              <a:buNone/>
            </a:pPr>
            <a:r>
              <a:rPr lang="en-US" sz="3200" dirty="0" smtClean="0"/>
              <a:t>FORMING A COMPANY</a:t>
            </a:r>
          </a:p>
          <a:p>
            <a:pPr>
              <a:buNone/>
            </a:pPr>
            <a:endParaRPr lang="en-US" dirty="0" smtClean="0"/>
          </a:p>
          <a:p>
            <a:pPr algn="just">
              <a:buNone/>
            </a:pPr>
            <a:r>
              <a:rPr lang="en-US" dirty="0" smtClean="0"/>
              <a:t>   The Turkish Commercial Code provides several company structures in Turkey: </a:t>
            </a:r>
          </a:p>
          <a:p>
            <a:pPr algn="just"/>
            <a:r>
              <a:rPr lang="en-US" dirty="0" smtClean="0"/>
              <a:t>joint stock companies, </a:t>
            </a:r>
          </a:p>
          <a:p>
            <a:pPr algn="just"/>
            <a:r>
              <a:rPr lang="en-US" dirty="0" smtClean="0"/>
              <a:t>limited liability companies, </a:t>
            </a:r>
          </a:p>
          <a:p>
            <a:pPr algn="just"/>
            <a:r>
              <a:rPr lang="en-US" dirty="0" smtClean="0"/>
              <a:t>collective companies, </a:t>
            </a:r>
          </a:p>
          <a:p>
            <a:pPr algn="just"/>
            <a:r>
              <a:rPr lang="en-US" dirty="0" smtClean="0"/>
              <a:t>partnerships limited by shares and co-operative associations. </a:t>
            </a:r>
          </a:p>
          <a:p>
            <a:pPr algn="just">
              <a:buNone/>
            </a:pPr>
            <a:endParaRPr lang="en-US" sz="1000" dirty="0" smtClean="0"/>
          </a:p>
          <a:p>
            <a:pPr algn="just">
              <a:buNone/>
            </a:pPr>
            <a:r>
              <a:rPr lang="en-US" dirty="0" smtClean="0"/>
              <a:t>   The legal difference between those company structures mainly concern the allocation of liability and the legal form of the entity.</a:t>
            </a:r>
          </a:p>
          <a:p>
            <a:pPr algn="just">
              <a:buNone/>
            </a:pPr>
            <a:endParaRPr lang="en-US"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lstStyle/>
          <a:p>
            <a:pPr>
              <a:buNone/>
            </a:pPr>
            <a:endParaRPr lang="en-US" dirty="0" smtClean="0"/>
          </a:p>
          <a:p>
            <a:pPr>
              <a:buNone/>
            </a:pPr>
            <a:endParaRPr lang="en-US" dirty="0" smtClean="0"/>
          </a:p>
          <a:p>
            <a:pPr algn="ctr">
              <a:buNone/>
            </a:pPr>
            <a:r>
              <a:rPr lang="en-US" sz="3200" dirty="0" smtClean="0"/>
              <a:t>FORMING A COMPANY</a:t>
            </a:r>
          </a:p>
          <a:p>
            <a:pPr algn="just">
              <a:buNone/>
            </a:pPr>
            <a:endParaRPr lang="en-US" dirty="0" smtClean="0"/>
          </a:p>
          <a:p>
            <a:pPr algn="just">
              <a:buNone/>
            </a:pPr>
            <a:r>
              <a:rPr lang="en-US" dirty="0" smtClean="0"/>
              <a:t>   The two most popular forms of business entity in Turkey are:</a:t>
            </a:r>
          </a:p>
          <a:p>
            <a:pPr algn="just">
              <a:buNone/>
            </a:pPr>
            <a:endParaRPr lang="en-US" sz="1000" dirty="0" smtClean="0"/>
          </a:p>
          <a:p>
            <a:pPr algn="just"/>
            <a:r>
              <a:rPr lang="en-US" dirty="0" smtClean="0"/>
              <a:t>LIMITED LIABILITY COMPANIES (LTD. STI.)</a:t>
            </a:r>
          </a:p>
          <a:p>
            <a:pPr algn="just">
              <a:buNone/>
            </a:pPr>
            <a:endParaRPr lang="en-US" sz="1000" dirty="0" smtClean="0"/>
          </a:p>
          <a:p>
            <a:pPr algn="just"/>
            <a:r>
              <a:rPr lang="en-US" dirty="0" smtClean="0"/>
              <a:t>JOINT STOCK COMPANIES (A.S.)</a:t>
            </a:r>
          </a:p>
          <a:p>
            <a:pPr algn="just"/>
            <a:endParaRPr lang="en-US" dirty="0" smtClean="0"/>
          </a:p>
          <a:p>
            <a:pPr algn="just">
              <a:buNone/>
            </a:pPr>
            <a:endParaRPr lang="en-US" sz="1000" dirty="0" smtClean="0"/>
          </a:p>
          <a:p>
            <a:pPr algn="just">
              <a:buNone/>
            </a:pPr>
            <a:endParaRPr lang="en-US" dirty="0" smtClean="0"/>
          </a:p>
          <a:p>
            <a:pPr algn="just">
              <a:buNone/>
            </a:pPr>
            <a:endParaRPr lang="en-US" dirty="0" smtClean="0"/>
          </a:p>
          <a:p>
            <a:pPr>
              <a:buNone/>
            </a:pPr>
            <a:endParaRPr lang="en-US" dirty="0"/>
          </a:p>
        </p:txBody>
      </p:sp>
      <p:pic>
        <p:nvPicPr>
          <p:cNvPr id="7171" name="Picture 3" descr="C:\Users\OZGE\Desktop\photos\2.jpg"/>
          <p:cNvPicPr>
            <a:picLocks noChangeAspect="1" noChangeArrowheads="1"/>
          </p:cNvPicPr>
          <p:nvPr/>
        </p:nvPicPr>
        <p:blipFill>
          <a:blip r:embed="rId4"/>
          <a:srcRect/>
          <a:stretch>
            <a:fillRect/>
          </a:stretch>
        </p:blipFill>
        <p:spPr bwMode="auto">
          <a:xfrm>
            <a:off x="2514600" y="3886200"/>
            <a:ext cx="4038600" cy="2590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buNone/>
            </a:pPr>
            <a:endParaRPr lang="en-US" dirty="0" smtClean="0"/>
          </a:p>
          <a:p>
            <a:pPr algn="ctr">
              <a:buNone/>
            </a:pPr>
            <a:r>
              <a:rPr lang="en-US" sz="3200" dirty="0" smtClean="0"/>
              <a:t>FORMING A COMPANY</a:t>
            </a:r>
          </a:p>
          <a:p>
            <a:pPr algn="just">
              <a:buNone/>
            </a:pPr>
            <a:r>
              <a:rPr lang="en-US" dirty="0" smtClean="0"/>
              <a:t> </a:t>
            </a:r>
            <a:endParaRPr lang="en-US" sz="1000" dirty="0" smtClean="0"/>
          </a:p>
          <a:p>
            <a:pPr algn="just">
              <a:buNone/>
            </a:pPr>
            <a:r>
              <a:rPr lang="en-US" dirty="0" smtClean="0"/>
              <a:t>   LIMITED LIABILITY COMPANIES (LTD. STI.)</a:t>
            </a:r>
          </a:p>
          <a:p>
            <a:pPr algn="just">
              <a:buNone/>
            </a:pPr>
            <a:endParaRPr lang="en-US" sz="1000" dirty="0" smtClean="0"/>
          </a:p>
          <a:p>
            <a:pPr algn="just"/>
            <a:r>
              <a:rPr lang="en-US" dirty="0" smtClean="0"/>
              <a:t>Minimum of two shareholders.</a:t>
            </a:r>
          </a:p>
          <a:p>
            <a:pPr algn="just"/>
            <a:r>
              <a:rPr lang="en-US" dirty="0" smtClean="0"/>
              <a:t>Shareholders may be Turkish or foreign nationals.</a:t>
            </a:r>
          </a:p>
          <a:p>
            <a:pPr algn="just"/>
            <a:r>
              <a:rPr lang="en-US" dirty="0" smtClean="0"/>
              <a:t>The minimum capital is TL 5.000 (of which 25% should be paid up.)</a:t>
            </a:r>
          </a:p>
          <a:p>
            <a:pPr algn="just">
              <a:buNone/>
            </a:pPr>
            <a:r>
              <a:rPr lang="en-US" dirty="0" smtClean="0"/>
              <a:t/>
            </a:r>
            <a:br>
              <a:rPr lang="en-US" dirty="0" smtClean="0"/>
            </a:br>
            <a:r>
              <a:rPr lang="en-US" dirty="0" smtClean="0"/>
              <a:t>    </a:t>
            </a:r>
            <a:endParaRPr lang="en-US" sz="1000" dirty="0" smtClean="0"/>
          </a:p>
          <a:p>
            <a:pPr algn="just">
              <a:buNone/>
            </a:pPr>
            <a:endParaRPr lang="en-US" dirty="0" smtClean="0"/>
          </a:p>
          <a:p>
            <a:pPr algn="just">
              <a:buNone/>
            </a:pPr>
            <a:endParaRPr lang="en-US" dirty="0" smtClean="0"/>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buNone/>
            </a:pPr>
            <a:endParaRPr lang="en-US" dirty="0" smtClean="0"/>
          </a:p>
          <a:p>
            <a:pPr algn="ctr">
              <a:buNone/>
            </a:pPr>
            <a:r>
              <a:rPr lang="en-US" sz="3200" dirty="0" smtClean="0"/>
              <a:t>FORMING A COMPANY</a:t>
            </a:r>
          </a:p>
          <a:p>
            <a:pPr algn="just">
              <a:buNone/>
            </a:pPr>
            <a:r>
              <a:rPr lang="en-US" dirty="0" smtClean="0"/>
              <a:t> </a:t>
            </a:r>
            <a:endParaRPr lang="en-US" sz="1000" dirty="0" smtClean="0"/>
          </a:p>
          <a:p>
            <a:pPr algn="just">
              <a:buNone/>
            </a:pPr>
            <a:r>
              <a:rPr lang="en-US" dirty="0" smtClean="0"/>
              <a:t>   JOINT STOCK COMPANIES (A.S.)</a:t>
            </a:r>
          </a:p>
          <a:p>
            <a:pPr algn="just">
              <a:buNone/>
            </a:pPr>
            <a:endParaRPr lang="en-US" sz="1000" dirty="0" smtClean="0"/>
          </a:p>
          <a:p>
            <a:pPr algn="just"/>
            <a:r>
              <a:rPr lang="en-US" dirty="0" smtClean="0"/>
              <a:t>Minimum of five shareholders (no nationality requirement)</a:t>
            </a:r>
          </a:p>
          <a:p>
            <a:pPr algn="just"/>
            <a:r>
              <a:rPr lang="en-US" dirty="0" smtClean="0"/>
              <a:t>Board of Directors (minimum three directors). </a:t>
            </a:r>
          </a:p>
          <a:p>
            <a:pPr algn="just"/>
            <a:r>
              <a:rPr lang="en-US" dirty="0" smtClean="0"/>
              <a:t>The minimum capital is TL 50.000 (of which 25% should be paid up.)</a:t>
            </a:r>
          </a:p>
          <a:p>
            <a:pPr algn="just"/>
            <a:r>
              <a:rPr lang="en-US" dirty="0" smtClean="0"/>
              <a:t>All A.S. companies are required to have their accounts audited.</a:t>
            </a:r>
          </a:p>
          <a:p>
            <a:pPr algn="just"/>
            <a:r>
              <a:rPr lang="en-US" dirty="0" smtClean="0"/>
              <a:t>Companies in Turkey that are owned by foreign investors are usually A.S. companies.</a:t>
            </a:r>
          </a:p>
          <a:p>
            <a:pPr algn="just">
              <a:buNone/>
            </a:pPr>
            <a:r>
              <a:rPr lang="en-US" dirty="0" smtClean="0"/>
              <a:t/>
            </a:r>
            <a:br>
              <a:rPr lang="en-US" dirty="0" smtClean="0"/>
            </a:br>
            <a:r>
              <a:rPr lang="en-US" dirty="0" smtClean="0"/>
              <a:t>    </a:t>
            </a:r>
            <a:endParaRPr lang="en-US" sz="1000" dirty="0" smtClean="0"/>
          </a:p>
          <a:p>
            <a:pPr algn="just">
              <a:buNone/>
            </a:pPr>
            <a:endParaRPr lang="en-US" dirty="0" smtClean="0"/>
          </a:p>
          <a:p>
            <a:pPr algn="just">
              <a:buNone/>
            </a:pPr>
            <a:endParaRPr lang="en-US" dirty="0" smtClean="0"/>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buNone/>
            </a:pPr>
            <a:endParaRPr lang="en-US" dirty="0" smtClean="0"/>
          </a:p>
          <a:p>
            <a:pPr algn="ctr">
              <a:buNone/>
            </a:pPr>
            <a:r>
              <a:rPr lang="en-US" sz="3200" dirty="0" smtClean="0"/>
              <a:t>FORMING A COMPANY</a:t>
            </a:r>
          </a:p>
          <a:p>
            <a:pPr algn="just">
              <a:buNone/>
            </a:pPr>
            <a:r>
              <a:rPr lang="en-US" dirty="0" smtClean="0"/>
              <a:t> </a:t>
            </a:r>
            <a:endParaRPr lang="en-US" sz="1000" dirty="0" smtClean="0"/>
          </a:p>
          <a:p>
            <a:pPr algn="ctr">
              <a:buNone/>
            </a:pPr>
            <a:r>
              <a:rPr lang="en-US" dirty="0" smtClean="0"/>
              <a:t>HOW EASY IS IT TO OPEN A TURKISH COMPANY?</a:t>
            </a:r>
          </a:p>
          <a:p>
            <a:pPr>
              <a:buNone/>
            </a:pPr>
            <a:r>
              <a:rPr lang="en-US" dirty="0" smtClean="0"/>
              <a:t/>
            </a:r>
            <a:br>
              <a:rPr lang="en-US" dirty="0" smtClean="0"/>
            </a:br>
            <a:r>
              <a:rPr lang="en-US" dirty="0" smtClean="0"/>
              <a:t>Few countries do it faster.  </a:t>
            </a:r>
          </a:p>
          <a:p>
            <a:pPr>
              <a:buNone/>
            </a:pPr>
            <a:r>
              <a:rPr lang="en-US" dirty="0" smtClean="0"/>
              <a:t>   You can open a Turkish company </a:t>
            </a:r>
          </a:p>
          <a:p>
            <a:pPr>
              <a:buNone/>
            </a:pPr>
            <a:r>
              <a:rPr lang="en-US" dirty="0" smtClean="0"/>
              <a:t>   inside a day, provided you have </a:t>
            </a:r>
          </a:p>
          <a:p>
            <a:pPr>
              <a:buNone/>
            </a:pPr>
            <a:r>
              <a:rPr lang="en-US" dirty="0" smtClean="0"/>
              <a:t>   the correct documentation to hand.</a:t>
            </a:r>
            <a:br>
              <a:rPr lang="en-US" dirty="0" smtClean="0"/>
            </a:br>
            <a:r>
              <a:rPr lang="en-US" dirty="0" smtClean="0"/>
              <a:t>    </a:t>
            </a:r>
            <a:endParaRPr lang="en-US" sz="1000" dirty="0" smtClean="0"/>
          </a:p>
          <a:p>
            <a:pPr algn="just">
              <a:buNone/>
            </a:pPr>
            <a:endParaRPr lang="en-US" dirty="0" smtClean="0"/>
          </a:p>
          <a:p>
            <a:pPr algn="just">
              <a:buNone/>
            </a:pPr>
            <a:endParaRPr lang="en-US" dirty="0" smtClean="0"/>
          </a:p>
          <a:p>
            <a:pPr>
              <a:buNone/>
            </a:pPr>
            <a:endParaRPr lang="en-US" dirty="0"/>
          </a:p>
        </p:txBody>
      </p:sp>
      <p:pic>
        <p:nvPicPr>
          <p:cNvPr id="4098" name="Picture 2" descr="C:\Users\OZGE\Desktop\photos\3.jpg"/>
          <p:cNvPicPr>
            <a:picLocks noChangeAspect="1" noChangeArrowheads="1"/>
          </p:cNvPicPr>
          <p:nvPr/>
        </p:nvPicPr>
        <p:blipFill>
          <a:blip r:embed="rId4"/>
          <a:srcRect/>
          <a:stretch>
            <a:fillRect/>
          </a:stretch>
        </p:blipFill>
        <p:spPr bwMode="auto">
          <a:xfrm>
            <a:off x="5181600" y="2514600"/>
            <a:ext cx="3657600" cy="3581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buNone/>
            </a:pPr>
            <a:endParaRPr lang="en-US" dirty="0" smtClean="0"/>
          </a:p>
          <a:p>
            <a:pPr algn="ctr">
              <a:buNone/>
            </a:pPr>
            <a:r>
              <a:rPr lang="en-US" sz="3200" dirty="0" smtClean="0"/>
              <a:t>FORMING A COMPANY</a:t>
            </a:r>
          </a:p>
          <a:p>
            <a:pPr algn="just">
              <a:buNone/>
            </a:pPr>
            <a:r>
              <a:rPr lang="en-US" dirty="0" smtClean="0"/>
              <a:t> </a:t>
            </a:r>
            <a:endParaRPr lang="en-US" sz="1000" dirty="0" smtClean="0"/>
          </a:p>
          <a:p>
            <a:pPr algn="just">
              <a:buNone/>
            </a:pPr>
            <a:r>
              <a:rPr lang="en-US" dirty="0" smtClean="0"/>
              <a:t>   </a:t>
            </a:r>
          </a:p>
          <a:p>
            <a:pPr algn="just">
              <a:buNone/>
            </a:pPr>
            <a:endParaRPr lang="en-US" dirty="0" smtClean="0"/>
          </a:p>
          <a:p>
            <a:pPr algn="just">
              <a:buNone/>
            </a:pPr>
            <a:endParaRPr lang="en-US" dirty="0" smtClean="0"/>
          </a:p>
          <a:p>
            <a:pPr algn="just">
              <a:buNone/>
            </a:pPr>
            <a:r>
              <a:rPr lang="en-US" dirty="0" smtClean="0"/>
              <a:t>   </a:t>
            </a:r>
          </a:p>
          <a:p>
            <a:pPr algn="just">
              <a:buNone/>
            </a:pPr>
            <a:r>
              <a:rPr lang="en-US" dirty="0" smtClean="0"/>
              <a:t>   Since 2003 foreign investment has been regulated in a more liberalized manner under Foreign Direct Investment Law, No. 4875. Under this law foreign investors may freely start up business in company, branch office or liaison office forms.</a:t>
            </a:r>
          </a:p>
          <a:p>
            <a:pPr algn="just">
              <a:buNone/>
            </a:pPr>
            <a:endParaRPr lang="en-US" dirty="0" smtClean="0"/>
          </a:p>
          <a:p>
            <a:pPr>
              <a:buNone/>
            </a:pPr>
            <a:endParaRPr lang="en-US" dirty="0"/>
          </a:p>
        </p:txBody>
      </p:sp>
      <p:pic>
        <p:nvPicPr>
          <p:cNvPr id="3074" name="Picture 2" descr="C:\Users\OZGE\Desktop\photos\investor_guide7.jpg"/>
          <p:cNvPicPr>
            <a:picLocks noChangeAspect="1" noChangeArrowheads="1"/>
          </p:cNvPicPr>
          <p:nvPr/>
        </p:nvPicPr>
        <p:blipFill>
          <a:blip r:embed="rId4"/>
          <a:srcRect/>
          <a:stretch>
            <a:fillRect/>
          </a:stretch>
        </p:blipFill>
        <p:spPr bwMode="auto">
          <a:xfrm>
            <a:off x="1752600" y="1752600"/>
            <a:ext cx="5534025" cy="16668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buNone/>
            </a:pPr>
            <a:endParaRPr lang="en-US" dirty="0" smtClean="0"/>
          </a:p>
          <a:p>
            <a:pPr algn="ctr">
              <a:buNone/>
            </a:pPr>
            <a:r>
              <a:rPr lang="en-US" sz="3200" dirty="0" smtClean="0"/>
              <a:t>TAXATION</a:t>
            </a:r>
          </a:p>
          <a:p>
            <a:pPr algn="just">
              <a:buNone/>
            </a:pPr>
            <a:endParaRPr lang="en-US" dirty="0" smtClean="0"/>
          </a:p>
          <a:p>
            <a:pPr algn="just"/>
            <a:r>
              <a:rPr lang="en-US" dirty="0" smtClean="0"/>
              <a:t>The tax system in Turkey is progressive. In other words, the higher your income, the higher the rate at which you will pay tax.</a:t>
            </a:r>
          </a:p>
          <a:p>
            <a:pPr algn="just"/>
            <a:r>
              <a:rPr lang="en-US" dirty="0" smtClean="0"/>
              <a:t>The standard rate of Turkey corporate tax is 20%.</a:t>
            </a:r>
          </a:p>
          <a:p>
            <a:pPr algn="just"/>
            <a:r>
              <a:rPr lang="en-US" dirty="0" smtClean="0"/>
              <a:t>The individual tax rates vary from 15% - 35%.</a:t>
            </a:r>
          </a:p>
          <a:p>
            <a:pPr algn="just"/>
            <a:endParaRPr lang="en-US" dirty="0" smtClean="0"/>
          </a:p>
          <a:p>
            <a:pPr algn="just">
              <a:buNone/>
            </a:pPr>
            <a:r>
              <a:rPr lang="en-US" dirty="0" smtClean="0"/>
              <a:t> </a:t>
            </a:r>
            <a:endParaRPr lang="en-US" sz="1000" dirty="0" smtClean="0"/>
          </a:p>
          <a:p>
            <a:pPr algn="just">
              <a:buNone/>
            </a:pPr>
            <a:r>
              <a:rPr lang="en-US" dirty="0" smtClean="0"/>
              <a:t>   </a:t>
            </a:r>
          </a:p>
          <a:p>
            <a:pPr algn="just">
              <a:buNone/>
            </a:pPr>
            <a:endParaRPr lang="en-US" dirty="0" smtClean="0"/>
          </a:p>
          <a:p>
            <a:pPr>
              <a:buNone/>
            </a:pPr>
            <a:endParaRPr lang="en-US" dirty="0"/>
          </a:p>
        </p:txBody>
      </p:sp>
      <p:pic>
        <p:nvPicPr>
          <p:cNvPr id="10242" name="Picture 2" descr="C:\Users\OZGE\Desktop\photos\5.jpg"/>
          <p:cNvPicPr>
            <a:picLocks noChangeAspect="1" noChangeArrowheads="1"/>
          </p:cNvPicPr>
          <p:nvPr/>
        </p:nvPicPr>
        <p:blipFill>
          <a:blip r:embed="rId4"/>
          <a:srcRect/>
          <a:stretch>
            <a:fillRect/>
          </a:stretch>
        </p:blipFill>
        <p:spPr bwMode="auto">
          <a:xfrm>
            <a:off x="2590800" y="4267200"/>
            <a:ext cx="3962400" cy="22574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fontScale="92500"/>
          </a:bodyPr>
          <a:lstStyle/>
          <a:p>
            <a:pPr>
              <a:buNone/>
            </a:pPr>
            <a:endParaRPr lang="en-US" dirty="0" smtClean="0"/>
          </a:p>
          <a:p>
            <a:pPr>
              <a:buNone/>
            </a:pPr>
            <a:endParaRPr lang="en-US" dirty="0" smtClean="0"/>
          </a:p>
          <a:p>
            <a:pPr algn="ctr">
              <a:buNone/>
            </a:pPr>
            <a:r>
              <a:rPr lang="en-US" sz="3200" dirty="0" smtClean="0"/>
              <a:t>TAX ENVIRONMENT : SPECIFICITIES</a:t>
            </a:r>
          </a:p>
          <a:p>
            <a:pPr algn="just">
              <a:buNone/>
            </a:pPr>
            <a:endParaRPr lang="en-US" dirty="0" smtClean="0"/>
          </a:p>
          <a:p>
            <a:pPr algn="ctr">
              <a:buNone/>
            </a:pPr>
            <a:r>
              <a:rPr lang="en-US" dirty="0" smtClean="0"/>
              <a:t> TAX RESIDENCY</a:t>
            </a:r>
          </a:p>
          <a:p>
            <a:pPr algn="just">
              <a:buNone/>
            </a:pPr>
            <a:endParaRPr lang="en-US" sz="1000" dirty="0" smtClean="0"/>
          </a:p>
          <a:p>
            <a:pPr algn="just">
              <a:buNone/>
            </a:pPr>
            <a:r>
              <a:rPr lang="en-US" dirty="0" smtClean="0"/>
              <a:t>   </a:t>
            </a:r>
            <a:r>
              <a:rPr lang="en-US" u="sng" dirty="0" smtClean="0"/>
              <a:t>According to Turkish tax legislation, income taxation differs significantly based on where the taxpayer is resident.</a:t>
            </a:r>
            <a:r>
              <a:rPr lang="en-US" dirty="0" smtClean="0"/>
              <a:t>  </a:t>
            </a:r>
          </a:p>
          <a:p>
            <a:pPr algn="just"/>
            <a:r>
              <a:rPr lang="en-US" dirty="0" smtClean="0"/>
              <a:t>If both the legal and the business headquarters of a company are located outside Turkey, the company regarded as a non-resident entity.</a:t>
            </a:r>
          </a:p>
          <a:p>
            <a:pPr algn="just"/>
            <a:r>
              <a:rPr lang="en-US" dirty="0" smtClean="0"/>
              <a:t>If one of these headquarters is located within Turkey, the company regarded as a resident entity.</a:t>
            </a:r>
          </a:p>
          <a:p>
            <a:pPr algn="just"/>
            <a:r>
              <a:rPr lang="en-US" dirty="0" smtClean="0"/>
              <a:t>Resident entities are subject to tax on their worldwide income, whereas non-resident entities are taxed solely on the income from activities in Turkey.</a:t>
            </a:r>
          </a:p>
          <a:p>
            <a:pPr algn="just">
              <a:buNone/>
            </a:pPr>
            <a:endParaRPr lang="en-US" sz="1000" dirty="0" smtClean="0"/>
          </a:p>
          <a:p>
            <a:pPr algn="just">
              <a:buNone/>
            </a:pPr>
            <a:r>
              <a:rPr lang="en-US" dirty="0" smtClean="0"/>
              <a:t> </a:t>
            </a:r>
          </a:p>
          <a:p>
            <a:pPr algn="just">
              <a:buNone/>
            </a:pPr>
            <a:endParaRPr lang="en-US" dirty="0" smtClean="0"/>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buNone/>
            </a:pPr>
            <a:endParaRPr lang="en-US" dirty="0" smtClean="0"/>
          </a:p>
          <a:p>
            <a:pPr algn="ctr">
              <a:buNone/>
            </a:pPr>
            <a:r>
              <a:rPr lang="en-US" sz="3200" dirty="0" smtClean="0"/>
              <a:t>TAX ENVIRONMENT : SPECIFICITIES</a:t>
            </a:r>
          </a:p>
          <a:p>
            <a:pPr algn="ctr">
              <a:buNone/>
            </a:pPr>
            <a:r>
              <a:rPr lang="en-US" dirty="0" smtClean="0"/>
              <a:t> TAXABLE INCOME</a:t>
            </a:r>
          </a:p>
          <a:p>
            <a:pPr algn="just">
              <a:buNone/>
            </a:pPr>
            <a:endParaRPr lang="en-US" sz="1000" dirty="0" smtClean="0"/>
          </a:p>
          <a:p>
            <a:pPr algn="just">
              <a:buNone/>
            </a:pPr>
            <a:r>
              <a:rPr lang="en-US" dirty="0" smtClean="0"/>
              <a:t>   Income of Turkish corporations is always treated as income from a business enterprise. Taxable income from such an enterprise is defined as the difference between the net worth at the end of the year and the net worth at the end of the preceding year, with certain adjustments, mainly to eliminate capital items and to recognize special statutory allowances and disallowances. </a:t>
            </a:r>
          </a:p>
          <a:p>
            <a:pPr algn="just">
              <a:buNone/>
            </a:pPr>
            <a:endParaRPr lang="en-US" dirty="0" smtClean="0"/>
          </a:p>
          <a:p>
            <a:pPr>
              <a:buNone/>
            </a:pPr>
            <a:endParaRPr lang="en-US" dirty="0"/>
          </a:p>
        </p:txBody>
      </p:sp>
      <p:pic>
        <p:nvPicPr>
          <p:cNvPr id="11266" name="Picture 2" descr="C:\Users\OZGE\Desktop\photos\8.jpg"/>
          <p:cNvPicPr>
            <a:picLocks noChangeAspect="1" noChangeArrowheads="1"/>
          </p:cNvPicPr>
          <p:nvPr/>
        </p:nvPicPr>
        <p:blipFill>
          <a:blip r:embed="rId4" cstate="print"/>
          <a:srcRect/>
          <a:stretch>
            <a:fillRect/>
          </a:stretch>
        </p:blipFill>
        <p:spPr bwMode="auto">
          <a:xfrm>
            <a:off x="3048000" y="4724400"/>
            <a:ext cx="3200400" cy="1828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2"/>
            <a:stretch>
              <a:fillRect/>
            </a:stretch>
          </a:blipFill>
        </p:spPr>
        <p:txBody>
          <a:bodyPr/>
          <a:lstStyle/>
          <a:p>
            <a:pPr>
              <a:buNone/>
            </a:pPr>
            <a:endParaRPr lang="en-US" dirty="0" smtClean="0"/>
          </a:p>
          <a:p>
            <a:pPr>
              <a:buNone/>
            </a:pPr>
            <a:endParaRPr lang="en-US" dirty="0" smtClean="0"/>
          </a:p>
          <a:p>
            <a:pPr>
              <a:buNone/>
            </a:pPr>
            <a:r>
              <a:rPr lang="en-US" sz="3200" dirty="0" smtClean="0"/>
              <a:t>CONTENTS</a:t>
            </a:r>
          </a:p>
          <a:p>
            <a:pPr>
              <a:buNone/>
            </a:pPr>
            <a:endParaRPr lang="en-US" dirty="0" smtClean="0"/>
          </a:p>
          <a:p>
            <a:r>
              <a:rPr lang="en-US" dirty="0" smtClean="0"/>
              <a:t>INVESTING IN TURKEY</a:t>
            </a:r>
          </a:p>
          <a:p>
            <a:r>
              <a:rPr lang="en-US" dirty="0" smtClean="0"/>
              <a:t>FORMING A COMPANY</a:t>
            </a:r>
          </a:p>
          <a:p>
            <a:r>
              <a:rPr lang="en-US" dirty="0" smtClean="0"/>
              <a:t>TAXATION</a:t>
            </a:r>
          </a:p>
          <a:p>
            <a:r>
              <a:rPr lang="en-US" dirty="0" smtClean="0"/>
              <a:t>ACCOUNTANCY AND AUDITING</a:t>
            </a:r>
          </a:p>
          <a:p>
            <a:r>
              <a:rPr lang="en-US" dirty="0" smtClean="0"/>
              <a:t>LABOR</a:t>
            </a:r>
          </a:p>
          <a:p>
            <a:r>
              <a:rPr lang="en-US" dirty="0" smtClean="0"/>
              <a:t>APPENDIX – USEFUL LINKS</a:t>
            </a:r>
          </a:p>
          <a:p>
            <a:pPr>
              <a:buNone/>
            </a:pPr>
            <a:endParaRPr lang="en-US" dirty="0"/>
          </a:p>
        </p:txBody>
      </p:sp>
      <p:pic>
        <p:nvPicPr>
          <p:cNvPr id="1026" name="Picture 2" descr="C:\Users\OZGE\Desktop\photos\1.jpg"/>
          <p:cNvPicPr>
            <a:picLocks noChangeAspect="1" noChangeArrowheads="1"/>
          </p:cNvPicPr>
          <p:nvPr/>
        </p:nvPicPr>
        <p:blipFill>
          <a:blip r:embed="rId3"/>
          <a:srcRect/>
          <a:stretch>
            <a:fillRect/>
          </a:stretch>
        </p:blipFill>
        <p:spPr bwMode="auto">
          <a:xfrm>
            <a:off x="5410200" y="2133600"/>
            <a:ext cx="3352800" cy="2590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lnSpcReduction="10000"/>
          </a:bodyPr>
          <a:lstStyle/>
          <a:p>
            <a:pPr>
              <a:buNone/>
            </a:pPr>
            <a:endParaRPr lang="en-US" dirty="0" smtClean="0"/>
          </a:p>
          <a:p>
            <a:pPr>
              <a:buNone/>
            </a:pPr>
            <a:endParaRPr lang="en-US" dirty="0" smtClean="0"/>
          </a:p>
          <a:p>
            <a:pPr algn="ctr">
              <a:buNone/>
            </a:pPr>
            <a:r>
              <a:rPr lang="en-US" sz="3200" dirty="0" smtClean="0"/>
              <a:t>TAX ENVIRONMENT : SPECIFICITIES</a:t>
            </a:r>
          </a:p>
          <a:p>
            <a:pPr algn="just">
              <a:buNone/>
            </a:pPr>
            <a:endParaRPr lang="en-US" dirty="0" smtClean="0"/>
          </a:p>
          <a:p>
            <a:pPr algn="ctr">
              <a:buNone/>
            </a:pPr>
            <a:r>
              <a:rPr lang="en-US" dirty="0" smtClean="0"/>
              <a:t>CORPORATION TAX SYSTEM</a:t>
            </a:r>
          </a:p>
          <a:p>
            <a:pPr algn="just">
              <a:buNone/>
            </a:pPr>
            <a:endParaRPr lang="en-US" sz="1000" dirty="0" smtClean="0"/>
          </a:p>
          <a:p>
            <a:pPr algn="just">
              <a:buNone/>
            </a:pPr>
            <a:r>
              <a:rPr lang="en-US" dirty="0" smtClean="0"/>
              <a:t>   </a:t>
            </a:r>
            <a:r>
              <a:rPr lang="en-US" u="sng" dirty="0" smtClean="0"/>
              <a:t>Corporations are liable to taxation as described below:</a:t>
            </a:r>
          </a:p>
          <a:p>
            <a:pPr algn="just">
              <a:buNone/>
            </a:pPr>
            <a:endParaRPr lang="en-US" sz="1000" dirty="0" smtClean="0"/>
          </a:p>
          <a:p>
            <a:pPr algn="just"/>
            <a:r>
              <a:rPr lang="en-US" dirty="0" smtClean="0"/>
              <a:t>Profits generated, as adjusted for exemptions and deductions, including prior-year losses carried forward, are liable corporation tax at 20 %.</a:t>
            </a:r>
          </a:p>
          <a:p>
            <a:pPr algn="just">
              <a:buNone/>
            </a:pPr>
            <a:endParaRPr lang="en-US" sz="1000" dirty="0" smtClean="0"/>
          </a:p>
          <a:p>
            <a:pPr algn="just"/>
            <a:r>
              <a:rPr lang="en-US" dirty="0" smtClean="0"/>
              <a:t>Dividend distributions to </a:t>
            </a:r>
            <a:r>
              <a:rPr lang="en-US" u="sng" dirty="0" smtClean="0"/>
              <a:t>individual</a:t>
            </a:r>
            <a:r>
              <a:rPr lang="en-US" dirty="0" smtClean="0"/>
              <a:t> and </a:t>
            </a:r>
            <a:r>
              <a:rPr lang="en-US" u="sng" dirty="0" smtClean="0"/>
              <a:t>non-resident</a:t>
            </a:r>
            <a:r>
              <a:rPr lang="en-US" dirty="0" smtClean="0"/>
              <a:t> corporate shareholders are subject to withholding tax at the rate of 15 %. </a:t>
            </a:r>
            <a:r>
              <a:rPr lang="en-US" u="sng" dirty="0" smtClean="0"/>
              <a:t>This rate might be reduced in the existence of tax treaty.</a:t>
            </a:r>
          </a:p>
          <a:p>
            <a:pPr algn="just">
              <a:buNone/>
            </a:pPr>
            <a:endParaRPr lang="en-US" dirty="0" smtClean="0"/>
          </a:p>
          <a:p>
            <a:pPr algn="just">
              <a:buNone/>
            </a:pPr>
            <a:endParaRPr lang="en-US" sz="1000" dirty="0" smtClean="0"/>
          </a:p>
          <a:p>
            <a:pPr algn="just">
              <a:buNone/>
            </a:pPr>
            <a:r>
              <a:rPr lang="en-US" dirty="0" smtClean="0"/>
              <a:t> </a:t>
            </a:r>
          </a:p>
          <a:p>
            <a:pPr algn="just">
              <a:buNone/>
            </a:pPr>
            <a:endParaRPr lang="en-US" dirty="0" smtClean="0"/>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buNone/>
            </a:pPr>
            <a:endParaRPr lang="en-US" dirty="0" smtClean="0"/>
          </a:p>
          <a:p>
            <a:pPr algn="ctr">
              <a:buNone/>
            </a:pPr>
            <a:r>
              <a:rPr lang="en-US" sz="3200" dirty="0" smtClean="0"/>
              <a:t>TAX ENVIRONMENT : SPECIFICITIES</a:t>
            </a:r>
          </a:p>
          <a:p>
            <a:pPr algn="just">
              <a:buNone/>
            </a:pPr>
            <a:endParaRPr lang="en-US" dirty="0" smtClean="0"/>
          </a:p>
          <a:p>
            <a:pPr algn="ctr">
              <a:buNone/>
            </a:pPr>
            <a:r>
              <a:rPr lang="en-US" dirty="0" smtClean="0"/>
              <a:t>CORPORATION TAX SYSTEM</a:t>
            </a:r>
          </a:p>
          <a:p>
            <a:pPr algn="just">
              <a:buNone/>
            </a:pPr>
            <a:endParaRPr lang="en-US" sz="1000" dirty="0" smtClean="0"/>
          </a:p>
          <a:p>
            <a:pPr algn="just"/>
            <a:r>
              <a:rPr lang="en-US" dirty="0" smtClean="0"/>
              <a:t>Corporations are required to pay advanced corporation tax based on their quarterly balance sheets and income statements at the rate of 20 %.  Advanced corporation tax paid during the year is offset against the corporate tax liability calculated over the annual corporate tax return. The balance of advance tax can be refunded or used to offset other tax liabilities.</a:t>
            </a:r>
          </a:p>
          <a:p>
            <a:pPr algn="just">
              <a:buNone/>
            </a:pPr>
            <a:endParaRPr lang="en-US" dirty="0" smtClean="0"/>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buNone/>
            </a:pPr>
            <a:endParaRPr lang="en-US" dirty="0" smtClean="0"/>
          </a:p>
          <a:p>
            <a:pPr algn="ctr">
              <a:buNone/>
            </a:pPr>
            <a:r>
              <a:rPr lang="en-US" sz="3200" dirty="0" smtClean="0"/>
              <a:t>TAX ENVIRONMENT : SPECIFICITIES</a:t>
            </a:r>
          </a:p>
          <a:p>
            <a:pPr algn="just">
              <a:buNone/>
            </a:pPr>
            <a:endParaRPr lang="en-US" dirty="0" smtClean="0"/>
          </a:p>
          <a:p>
            <a:pPr algn="ctr">
              <a:buNone/>
            </a:pPr>
            <a:r>
              <a:rPr lang="en-US" dirty="0" smtClean="0"/>
              <a:t>CORPORATION TAX SYSTEM</a:t>
            </a:r>
          </a:p>
          <a:p>
            <a:pPr algn="just">
              <a:buNone/>
            </a:pPr>
            <a:endParaRPr lang="en-US" sz="1000" dirty="0" smtClean="0"/>
          </a:p>
          <a:p>
            <a:pPr algn="just"/>
            <a:r>
              <a:rPr lang="en-US" dirty="0" smtClean="0"/>
              <a:t>Turkish Corporate Income Tax Legislation allows as a deduction of “all the ordinary and necessary expenses paid or incurred during the taxable year in carrying on any trade or business”. </a:t>
            </a:r>
          </a:p>
          <a:p>
            <a:pPr algn="just">
              <a:buNone/>
            </a:pPr>
            <a:endParaRPr lang="en-US" sz="1000" dirty="0" smtClean="0"/>
          </a:p>
          <a:p>
            <a:pPr algn="just"/>
            <a:r>
              <a:rPr lang="en-US" dirty="0" smtClean="0"/>
              <a:t>Corporate losses may be carried forward for five years, but losses may not be carried back.</a:t>
            </a:r>
          </a:p>
          <a:p>
            <a:pPr algn="just">
              <a:buNone/>
            </a:pPr>
            <a:endParaRPr lang="en-US" dirty="0" smtClean="0"/>
          </a:p>
          <a:p>
            <a:pPr algn="just">
              <a:buNone/>
            </a:pPr>
            <a:endParaRPr lang="en-US" dirty="0" smtClean="0"/>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TAX ENVIRONMENT : SPECIFICITIES</a:t>
            </a:r>
          </a:p>
          <a:p>
            <a:pPr algn="just">
              <a:buNone/>
            </a:pPr>
            <a:endParaRPr lang="en-US" dirty="0" smtClean="0"/>
          </a:p>
          <a:p>
            <a:pPr algn="ctr">
              <a:buNone/>
            </a:pPr>
            <a:r>
              <a:rPr lang="en-US" dirty="0" smtClean="0"/>
              <a:t>RELATED PARTY TRANSACTIONS</a:t>
            </a:r>
          </a:p>
          <a:p>
            <a:pPr algn="just">
              <a:buNone/>
            </a:pPr>
            <a:endParaRPr lang="en-US" sz="1000" dirty="0" smtClean="0"/>
          </a:p>
          <a:p>
            <a:pPr algn="just">
              <a:buNone/>
            </a:pPr>
            <a:r>
              <a:rPr lang="en-US" dirty="0" smtClean="0"/>
              <a:t>   </a:t>
            </a:r>
            <a:r>
              <a:rPr lang="en-US" u="sng" dirty="0" smtClean="0"/>
              <a:t>In principle, transactions between the related parties must be carried out on an arm’s length basis. </a:t>
            </a:r>
          </a:p>
          <a:p>
            <a:pPr algn="just">
              <a:buNone/>
            </a:pPr>
            <a:endParaRPr lang="en-US" sz="1000" dirty="0" smtClean="0"/>
          </a:p>
          <a:p>
            <a:pPr algn="just"/>
            <a:r>
              <a:rPr lang="en-US" dirty="0" smtClean="0"/>
              <a:t>Transfer pricing – With the new Corporate Income Tax Law, considerable amendments are made to transfer pricing regulations, taking OECD transfer pricing guide as a basis.</a:t>
            </a:r>
          </a:p>
          <a:p>
            <a:pPr algn="just"/>
            <a:r>
              <a:rPr lang="en-US" dirty="0" smtClean="0"/>
              <a:t>Thin capital rules - The Corporate Tax Law imposes a specific debt/equity ratio of 3:1 for consideration of thin capital.</a:t>
            </a:r>
          </a:p>
          <a:p>
            <a:pPr algn="just">
              <a:buNone/>
            </a:pPr>
            <a:endParaRPr lang="en-US" dirty="0" smtClean="0"/>
          </a:p>
          <a:p>
            <a:pPr algn="just">
              <a:buNone/>
            </a:pPr>
            <a:endParaRPr lang="en-US" dirty="0" smtClean="0"/>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TAX ENVIRONMENT : SPECIFICITIES</a:t>
            </a:r>
          </a:p>
          <a:p>
            <a:pPr algn="just">
              <a:buNone/>
            </a:pPr>
            <a:endParaRPr lang="en-US" sz="500" dirty="0" smtClean="0"/>
          </a:p>
          <a:p>
            <a:pPr algn="ctr">
              <a:buNone/>
            </a:pPr>
            <a:r>
              <a:rPr lang="en-US" dirty="0" smtClean="0"/>
              <a:t>RELATED PARTY TRANSACTIONS</a:t>
            </a:r>
          </a:p>
          <a:p>
            <a:pPr algn="just">
              <a:buNone/>
            </a:pPr>
            <a:endParaRPr lang="en-US" sz="100" dirty="0" smtClean="0"/>
          </a:p>
          <a:p>
            <a:pPr algn="just"/>
            <a:r>
              <a:rPr lang="en-US" dirty="0" smtClean="0"/>
              <a:t>Thin capital - Interest, foreign exchange losses and other similar expenses related to the loans regarded as thin capital are treated as non-deductible expenses for the corporate income tax purposes.</a:t>
            </a:r>
          </a:p>
          <a:p>
            <a:pPr algn="just"/>
            <a:r>
              <a:rPr lang="en-US" dirty="0" smtClean="0"/>
              <a:t>Controlled Foreign Corporation (CFC) - The profits of CFC controlled by tax resident companies or persons are subject to corporate income tax in Turkey irrespective whether profits distributed or not with the fulfillment of some conditions, i.e. 25 % or more of the gross revenue must be composed of passive income, the CFC must be subject to an effective income tax rate lower than 10 % in its home country, etc.</a:t>
            </a:r>
          </a:p>
          <a:p>
            <a:pPr algn="just">
              <a:buNone/>
            </a:pPr>
            <a:endParaRPr lang="en-US" dirty="0" smtClean="0"/>
          </a:p>
          <a:p>
            <a:pPr algn="just">
              <a:buNone/>
            </a:pPr>
            <a:endParaRPr lang="en-US" dirty="0" smtClean="0"/>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TAX ENVIRONMENT : SPECIFICITIES</a:t>
            </a:r>
          </a:p>
          <a:p>
            <a:pPr algn="just">
              <a:buNone/>
            </a:pPr>
            <a:endParaRPr lang="en-US" dirty="0" smtClean="0"/>
          </a:p>
          <a:p>
            <a:pPr algn="ctr">
              <a:buNone/>
            </a:pPr>
            <a:r>
              <a:rPr lang="en-US" dirty="0" smtClean="0"/>
              <a:t>INCOME TAX ON INDIVIDUALS</a:t>
            </a:r>
          </a:p>
          <a:p>
            <a:pPr algn="just">
              <a:buNone/>
            </a:pPr>
            <a:endParaRPr lang="en-US" sz="1000" dirty="0" smtClean="0"/>
          </a:p>
          <a:p>
            <a:pPr algn="just"/>
            <a:r>
              <a:rPr lang="en-US" dirty="0" smtClean="0"/>
              <a:t>An individual in Turkey is liable for tax on his income as an employee and on income as a self-employed person. Income tax rates applicable as from 2009 are as follows:</a:t>
            </a:r>
          </a:p>
          <a:p>
            <a:pPr algn="just">
              <a:buNone/>
            </a:pPr>
            <a:endParaRPr lang="en-US" dirty="0" smtClean="0"/>
          </a:p>
          <a:p>
            <a:pPr algn="just">
              <a:buNone/>
            </a:pPr>
            <a:endParaRPr lang="en-US" dirty="0" smtClean="0"/>
          </a:p>
          <a:p>
            <a:pPr>
              <a:buNone/>
            </a:pPr>
            <a:endParaRPr lang="en-US" dirty="0"/>
          </a:p>
        </p:txBody>
      </p:sp>
      <p:graphicFrame>
        <p:nvGraphicFramePr>
          <p:cNvPr id="4" name="Table 3"/>
          <p:cNvGraphicFramePr>
            <a:graphicFrameLocks noGrp="1"/>
          </p:cNvGraphicFramePr>
          <p:nvPr/>
        </p:nvGraphicFramePr>
        <p:xfrm>
          <a:off x="1524000" y="3810000"/>
          <a:ext cx="6096000" cy="1854200"/>
        </p:xfrm>
        <a:graphic>
          <a:graphicData uri="http://schemas.openxmlformats.org/drawingml/2006/table">
            <a:tbl>
              <a:tblPr firstRow="1" bandRow="1">
                <a:tableStyleId>{5C22544A-7EE6-4342-B048-85BDC9FD1C3A}</a:tableStyleId>
              </a:tblPr>
              <a:tblGrid>
                <a:gridCol w="2895600"/>
                <a:gridCol w="3200400"/>
              </a:tblGrid>
              <a:tr h="370840">
                <a:tc>
                  <a:txBody>
                    <a:bodyPr/>
                    <a:lstStyle/>
                    <a:p>
                      <a:r>
                        <a:rPr lang="en-US" dirty="0" smtClean="0"/>
                        <a:t>INCOME SCALES (TL)</a:t>
                      </a:r>
                      <a:endParaRPr lang="en-US" dirty="0"/>
                    </a:p>
                  </a:txBody>
                  <a:tcPr/>
                </a:tc>
                <a:tc>
                  <a:txBody>
                    <a:bodyPr/>
                    <a:lstStyle/>
                    <a:p>
                      <a:r>
                        <a:rPr lang="en-US" dirty="0" smtClean="0"/>
                        <a:t>RATE (%)</a:t>
                      </a:r>
                      <a:endParaRPr lang="en-US" dirty="0"/>
                    </a:p>
                  </a:txBody>
                  <a:tcPr/>
                </a:tc>
              </a:tr>
              <a:tr h="370840">
                <a:tc>
                  <a:txBody>
                    <a:bodyPr/>
                    <a:lstStyle/>
                    <a:p>
                      <a:r>
                        <a:rPr lang="en-US" dirty="0" smtClean="0"/>
                        <a:t>Up to 8,700</a:t>
                      </a:r>
                      <a:endParaRPr lang="en-US" dirty="0"/>
                    </a:p>
                  </a:txBody>
                  <a:tcPr/>
                </a:tc>
                <a:tc>
                  <a:txBody>
                    <a:bodyPr/>
                    <a:lstStyle/>
                    <a:p>
                      <a:r>
                        <a:rPr lang="en-US" dirty="0" smtClean="0"/>
                        <a:t>15</a:t>
                      </a:r>
                      <a:endParaRPr lang="en-US" dirty="0"/>
                    </a:p>
                  </a:txBody>
                  <a:tcPr/>
                </a:tc>
              </a:tr>
              <a:tr h="370840">
                <a:tc>
                  <a:txBody>
                    <a:bodyPr/>
                    <a:lstStyle/>
                    <a:p>
                      <a:r>
                        <a:rPr lang="en-US" dirty="0" smtClean="0"/>
                        <a:t>8,701-22,000</a:t>
                      </a:r>
                      <a:endParaRPr lang="en-US" dirty="0"/>
                    </a:p>
                  </a:txBody>
                  <a:tcPr/>
                </a:tc>
                <a:tc>
                  <a:txBody>
                    <a:bodyPr/>
                    <a:lstStyle/>
                    <a:p>
                      <a:r>
                        <a:rPr lang="en-US" dirty="0" smtClean="0"/>
                        <a:t>20</a:t>
                      </a:r>
                      <a:endParaRPr lang="en-US" dirty="0"/>
                    </a:p>
                  </a:txBody>
                  <a:tcPr/>
                </a:tc>
              </a:tr>
              <a:tr h="370840">
                <a:tc>
                  <a:txBody>
                    <a:bodyPr/>
                    <a:lstStyle/>
                    <a:p>
                      <a:r>
                        <a:rPr lang="en-US" dirty="0" smtClean="0"/>
                        <a:t>22,001-50,000</a:t>
                      </a:r>
                      <a:endParaRPr lang="en-US" dirty="0"/>
                    </a:p>
                  </a:txBody>
                  <a:tcPr/>
                </a:tc>
                <a:tc>
                  <a:txBody>
                    <a:bodyPr/>
                    <a:lstStyle/>
                    <a:p>
                      <a:r>
                        <a:rPr lang="en-US" dirty="0" smtClean="0"/>
                        <a:t>27</a:t>
                      </a:r>
                      <a:endParaRPr lang="en-US" dirty="0"/>
                    </a:p>
                  </a:txBody>
                  <a:tcPr/>
                </a:tc>
              </a:tr>
              <a:tr h="370840">
                <a:tc>
                  <a:txBody>
                    <a:bodyPr/>
                    <a:lstStyle/>
                    <a:p>
                      <a:r>
                        <a:rPr lang="en-US" dirty="0" smtClean="0"/>
                        <a:t>50,001 and upwards</a:t>
                      </a:r>
                      <a:endParaRPr lang="en-US" dirty="0"/>
                    </a:p>
                  </a:txBody>
                  <a:tcPr/>
                </a:tc>
                <a:tc>
                  <a:txBody>
                    <a:bodyPr/>
                    <a:lstStyle/>
                    <a:p>
                      <a:r>
                        <a:rPr lang="en-US" dirty="0" smtClean="0"/>
                        <a:t>35</a:t>
                      </a:r>
                      <a:endParaRPr lang="en-US"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TAX ENVIRONMENT : SPECIFICITIES</a:t>
            </a:r>
          </a:p>
          <a:p>
            <a:pPr algn="just">
              <a:buNone/>
            </a:pPr>
            <a:endParaRPr lang="en-US" dirty="0" smtClean="0"/>
          </a:p>
          <a:p>
            <a:pPr algn="ctr">
              <a:buNone/>
            </a:pPr>
            <a:r>
              <a:rPr lang="en-US" dirty="0" smtClean="0"/>
              <a:t>MAJOR TRANSACTION TAXES</a:t>
            </a:r>
          </a:p>
          <a:p>
            <a:pPr algn="just">
              <a:buNone/>
            </a:pPr>
            <a:endParaRPr lang="en-US" sz="1000" dirty="0" smtClean="0"/>
          </a:p>
          <a:p>
            <a:pPr algn="just"/>
            <a:r>
              <a:rPr lang="en-US" dirty="0" smtClean="0"/>
              <a:t>VALUE ADDED TAX– Deliveries of goods and services are subject to VAT at rates varying from 1% to 18 %. The general rate applied is 18 %.</a:t>
            </a:r>
          </a:p>
          <a:p>
            <a:pPr algn="just"/>
            <a:r>
              <a:rPr lang="en-US" dirty="0" smtClean="0"/>
              <a:t>WITHHOLDING TAX – Income tax on salaries of employees, lease payments to individual landlords, independent professional service fee payments to resident individuals; and royalty, license and service fee payments to non-residents. Withholding tax rates vary from 1%  to 35% and may be reduced based on the available bilateral tax treaty provisions.</a:t>
            </a:r>
          </a:p>
          <a:p>
            <a:pPr algn="just">
              <a:buNone/>
            </a:pPr>
            <a:endParaRPr lang="en-US" dirty="0" smtClean="0"/>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TAX ENVIRONMENT : SPECIFICITIES</a:t>
            </a:r>
          </a:p>
          <a:p>
            <a:pPr algn="just">
              <a:buNone/>
            </a:pPr>
            <a:endParaRPr lang="en-US" dirty="0" smtClean="0"/>
          </a:p>
          <a:p>
            <a:pPr algn="ctr">
              <a:buNone/>
            </a:pPr>
            <a:r>
              <a:rPr lang="en-US" dirty="0" smtClean="0"/>
              <a:t>TAX INCENTIVES IN TURKEY</a:t>
            </a:r>
          </a:p>
          <a:p>
            <a:pPr algn="just">
              <a:buNone/>
            </a:pPr>
            <a:endParaRPr lang="en-US" sz="1000" dirty="0" smtClean="0"/>
          </a:p>
          <a:p>
            <a:pPr algn="just"/>
            <a:r>
              <a:rPr lang="en-US" dirty="0" smtClean="0"/>
              <a:t>Exclusion Of Investment Deduction </a:t>
            </a:r>
          </a:p>
          <a:p>
            <a:pPr algn="just"/>
            <a:r>
              <a:rPr lang="en-US" dirty="0" smtClean="0"/>
              <a:t>Deduction Of Research &amp; Development </a:t>
            </a:r>
          </a:p>
          <a:p>
            <a:pPr algn="just"/>
            <a:r>
              <a:rPr lang="en-US" dirty="0" smtClean="0"/>
              <a:t>Gain exclusion on education and instruction businesses</a:t>
            </a:r>
          </a:p>
          <a:p>
            <a:pPr algn="just"/>
            <a:r>
              <a:rPr lang="en-US" dirty="0" smtClean="0"/>
              <a:t>Incentive of value added tax in vehicles, oil searching and incentive certificated investments </a:t>
            </a:r>
          </a:p>
          <a:p>
            <a:pPr algn="just"/>
            <a:r>
              <a:rPr lang="en-US" dirty="0" smtClean="0"/>
              <a:t>Tax incentives in industrial zones, technology developing zones,  free zones,  emergency zone and priority development areas,  organized industrial zones.</a:t>
            </a:r>
          </a:p>
          <a:p>
            <a:pPr algn="just"/>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TAX ENVIRONMENT : SPECIFICITIES</a:t>
            </a:r>
          </a:p>
          <a:p>
            <a:pPr algn="just">
              <a:buNone/>
            </a:pPr>
            <a:endParaRPr lang="en-US" dirty="0" smtClean="0"/>
          </a:p>
          <a:p>
            <a:pPr algn="ctr">
              <a:buNone/>
            </a:pPr>
            <a:r>
              <a:rPr lang="en-US" dirty="0" smtClean="0"/>
              <a:t>TAX INCENTIVES IN TURKEY</a:t>
            </a:r>
          </a:p>
          <a:p>
            <a:pPr algn="just">
              <a:buNone/>
            </a:pPr>
            <a:endParaRPr lang="en-US" sz="1000" dirty="0" smtClean="0"/>
          </a:p>
          <a:p>
            <a:pPr algn="just"/>
            <a:r>
              <a:rPr lang="en-US" dirty="0" smtClean="0"/>
              <a:t>Tax and fees exclusion in providing credits  </a:t>
            </a:r>
          </a:p>
          <a:p>
            <a:pPr algn="just"/>
            <a:r>
              <a:rPr lang="en-US" dirty="0" smtClean="0"/>
              <a:t>Tax Incentives for rising of investment and employment   </a:t>
            </a:r>
          </a:p>
          <a:p>
            <a:pPr algn="just"/>
            <a:r>
              <a:rPr lang="en-US" dirty="0" smtClean="0"/>
              <a:t> Tax incentives for cultural investments and enterprises</a:t>
            </a:r>
          </a:p>
          <a:p>
            <a:pPr algn="just">
              <a:buNone/>
            </a:pPr>
            <a:endParaRPr lang="en-US" dirty="0" smtClean="0"/>
          </a:p>
          <a:p>
            <a:pPr algn="just">
              <a:buNone/>
            </a:pPr>
            <a:endParaRPr lang="en-US" dirty="0"/>
          </a:p>
        </p:txBody>
      </p:sp>
      <p:pic>
        <p:nvPicPr>
          <p:cNvPr id="12291" name="Picture 3" descr="C:\Users\OZGE\Desktop\photos\Grand_Bazaar2.jpg"/>
          <p:cNvPicPr>
            <a:picLocks noChangeAspect="1" noChangeArrowheads="1"/>
          </p:cNvPicPr>
          <p:nvPr/>
        </p:nvPicPr>
        <p:blipFill>
          <a:blip r:embed="rId4"/>
          <a:srcRect/>
          <a:stretch>
            <a:fillRect/>
          </a:stretch>
        </p:blipFill>
        <p:spPr bwMode="auto">
          <a:xfrm>
            <a:off x="2590800" y="3657600"/>
            <a:ext cx="4114800" cy="2921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ACCOUNTANCY AND AUDITING</a:t>
            </a:r>
          </a:p>
          <a:p>
            <a:pPr algn="just">
              <a:buNone/>
            </a:pPr>
            <a:endParaRPr lang="en-US" sz="2000" dirty="0" smtClean="0"/>
          </a:p>
          <a:p>
            <a:pPr algn="ctr">
              <a:buNone/>
            </a:pPr>
            <a:r>
              <a:rPr lang="en-US" dirty="0" smtClean="0"/>
              <a:t>CORPORATE FINANCIAL REPORTING REQUIREMENTS</a:t>
            </a:r>
          </a:p>
          <a:p>
            <a:pPr algn="just">
              <a:buNone/>
            </a:pPr>
            <a:endParaRPr lang="en-US" sz="1000" dirty="0" smtClean="0"/>
          </a:p>
          <a:p>
            <a:pPr algn="just">
              <a:buNone/>
            </a:pPr>
            <a:endParaRPr lang="en-US" dirty="0"/>
          </a:p>
        </p:txBody>
      </p:sp>
      <p:graphicFrame>
        <p:nvGraphicFramePr>
          <p:cNvPr id="4" name="Table 3"/>
          <p:cNvGraphicFramePr>
            <a:graphicFrameLocks noGrp="1"/>
          </p:cNvGraphicFramePr>
          <p:nvPr/>
        </p:nvGraphicFramePr>
        <p:xfrm>
          <a:off x="1600200" y="1981200"/>
          <a:ext cx="6096000" cy="4487875"/>
        </p:xfrm>
        <a:graphic>
          <a:graphicData uri="http://schemas.openxmlformats.org/drawingml/2006/table">
            <a:tbl>
              <a:tblPr firstRow="1" bandRow="1">
                <a:effectLst/>
                <a:tableStyleId>{5C22544A-7EE6-4342-B048-85BDC9FD1C3A}</a:tableStyleId>
              </a:tblPr>
              <a:tblGrid>
                <a:gridCol w="2032000"/>
                <a:gridCol w="2032000"/>
                <a:gridCol w="2032000"/>
              </a:tblGrid>
              <a:tr h="647395">
                <a:tc>
                  <a:txBody>
                    <a:bodyPr/>
                    <a:lstStyle/>
                    <a:p>
                      <a:pPr algn="r"/>
                      <a:r>
                        <a:rPr lang="en-US" sz="1200" dirty="0" smtClean="0"/>
                        <a:t>Financial Statements</a:t>
                      </a:r>
                    </a:p>
                    <a:p>
                      <a:endParaRPr lang="en-US" sz="1200" dirty="0"/>
                    </a:p>
                    <a:p>
                      <a:r>
                        <a:rPr kumimoji="0" lang="en-US" sz="1200" b="1" kern="1200" dirty="0" smtClean="0">
                          <a:solidFill>
                            <a:schemeClr val="lt1"/>
                          </a:solidFill>
                          <a:latin typeface="+mn-lt"/>
                          <a:ea typeface="+mn-ea"/>
                          <a:cs typeface="+mn-cs"/>
                        </a:rPr>
                        <a:t>Entities</a:t>
                      </a:r>
                    </a:p>
                  </a:txBody>
                  <a:tcPr/>
                </a:tc>
                <a:tc>
                  <a:txBody>
                    <a:bodyPr/>
                    <a:lstStyle/>
                    <a:p>
                      <a:r>
                        <a:rPr lang="en-US" sz="1200" dirty="0" smtClean="0"/>
                        <a:t>Legal</a:t>
                      </a:r>
                      <a:r>
                        <a:rPr lang="en-US" sz="1200" baseline="0" dirty="0" smtClean="0"/>
                        <a:t> Entity Financial Statements</a:t>
                      </a:r>
                      <a:endParaRPr lang="en-US" sz="1200" dirty="0"/>
                    </a:p>
                  </a:txBody>
                  <a:tcPr/>
                </a:tc>
                <a:tc>
                  <a:txBody>
                    <a:bodyPr/>
                    <a:lstStyle/>
                    <a:p>
                      <a:r>
                        <a:rPr lang="en-US" sz="1200" dirty="0" smtClean="0"/>
                        <a:t>Consolidated</a:t>
                      </a:r>
                      <a:r>
                        <a:rPr lang="en-US" sz="1200" baseline="0" dirty="0" smtClean="0"/>
                        <a:t> Financial Statements</a:t>
                      </a:r>
                      <a:endParaRPr lang="en-US" sz="1200" dirty="0"/>
                    </a:p>
                  </a:txBody>
                  <a:tcPr/>
                </a:tc>
              </a:tr>
              <a:tr h="343205">
                <a:tc>
                  <a:txBody>
                    <a:bodyPr/>
                    <a:lstStyle/>
                    <a:p>
                      <a:r>
                        <a:rPr lang="en-US" sz="1200" b="1" dirty="0" smtClean="0"/>
                        <a:t>Joint Stock and Limited Liability Companies</a:t>
                      </a:r>
                      <a:endParaRPr lang="en-US" sz="1200" b="1" dirty="0"/>
                    </a:p>
                  </a:txBody>
                  <a:tcPr/>
                </a:tc>
                <a:tc>
                  <a:txBody>
                    <a:bodyPr/>
                    <a:lstStyle/>
                    <a:p>
                      <a:endParaRPr lang="en-US" sz="1200" dirty="0"/>
                    </a:p>
                  </a:txBody>
                  <a:tcPr/>
                </a:tc>
                <a:tc>
                  <a:txBody>
                    <a:bodyPr/>
                    <a:lstStyle/>
                    <a:p>
                      <a:endParaRPr lang="en-US" sz="1200" dirty="0"/>
                    </a:p>
                  </a:txBody>
                  <a:tcPr/>
                </a:tc>
              </a:tr>
              <a:tr h="267005">
                <a:tc>
                  <a:txBody>
                    <a:bodyPr/>
                    <a:lstStyle/>
                    <a:p>
                      <a:r>
                        <a:rPr lang="en-US" sz="1200" dirty="0" smtClean="0"/>
                        <a:t>Large and medium </a:t>
                      </a:r>
                    </a:p>
                  </a:txBody>
                  <a:tcPr/>
                </a:tc>
                <a:tc>
                  <a:txBody>
                    <a:bodyPr/>
                    <a:lstStyle/>
                    <a:p>
                      <a:r>
                        <a:rPr lang="en-US" sz="1200" dirty="0" smtClean="0"/>
                        <a:t>Tax Procedural Law and UCA </a:t>
                      </a:r>
                    </a:p>
                  </a:txBody>
                  <a:tcPr/>
                </a:tc>
                <a:tc>
                  <a:txBody>
                    <a:bodyPr/>
                    <a:lstStyle/>
                    <a:p>
                      <a:r>
                        <a:rPr lang="en-US" sz="1200" dirty="0" smtClean="0"/>
                        <a:t>No requirement 	</a:t>
                      </a:r>
                    </a:p>
                  </a:txBody>
                  <a:tcPr/>
                </a:tc>
              </a:tr>
              <a:tr h="304800">
                <a:tc>
                  <a:txBody>
                    <a:bodyPr/>
                    <a:lstStyle/>
                    <a:p>
                      <a:r>
                        <a:rPr lang="en-US" sz="1200" dirty="0" smtClean="0"/>
                        <a:t>Small entities and sole proprietors </a:t>
                      </a:r>
                    </a:p>
                  </a:txBody>
                  <a:tcPr/>
                </a:tc>
                <a:tc>
                  <a:txBody>
                    <a:bodyPr/>
                    <a:lstStyle/>
                    <a:p>
                      <a:r>
                        <a:rPr lang="en-US" sz="1200" dirty="0" smtClean="0"/>
                        <a:t>Basic Concepts of Accounting set out in the ASIR </a:t>
                      </a:r>
                    </a:p>
                  </a:txBody>
                  <a:tcPr/>
                </a:tc>
                <a:tc>
                  <a:txBody>
                    <a:bodyPr/>
                    <a:lstStyle/>
                    <a:p>
                      <a:r>
                        <a:rPr lang="en-US" sz="1200" dirty="0" smtClean="0"/>
                        <a:t>No requirement </a:t>
                      </a:r>
                    </a:p>
                  </a:txBody>
                  <a:tcPr/>
                </a:tc>
              </a:tr>
              <a:tr h="281635">
                <a:tc>
                  <a:txBody>
                    <a:bodyPr/>
                    <a:lstStyle/>
                    <a:p>
                      <a:r>
                        <a:rPr lang="en-US" sz="1200" dirty="0" smtClean="0"/>
                        <a:t>Publicly-held companies </a:t>
                      </a:r>
                      <a:endParaRPr lang="en-US" sz="1200" dirty="0"/>
                    </a:p>
                  </a:txBody>
                  <a:tcPr/>
                </a:tc>
                <a:tc>
                  <a:txBody>
                    <a:bodyPr/>
                    <a:lstStyle/>
                    <a:p>
                      <a:r>
                        <a:rPr lang="en-US" sz="1200" dirty="0" smtClean="0"/>
                        <a:t>Tax Procedural Law, UCA and Communiqués issued by the CMB (Required to follow IFRSs)	</a:t>
                      </a:r>
                    </a:p>
                  </a:txBody>
                  <a:tcPr/>
                </a:tc>
                <a:tc>
                  <a:txBody>
                    <a:bodyPr/>
                    <a:lstStyle/>
                    <a:p>
                      <a:r>
                        <a:rPr lang="en-US" sz="1200" dirty="0" smtClean="0"/>
                        <a:t>Communiqués issued by the CMB (Required to follow IFRSs) </a:t>
                      </a:r>
                    </a:p>
                  </a:txBody>
                  <a:tcPr/>
                </a:tc>
              </a:tr>
              <a:tr h="281635">
                <a:tc>
                  <a:txBody>
                    <a:bodyPr/>
                    <a:lstStyle/>
                    <a:p>
                      <a:r>
                        <a:rPr lang="en-US" sz="1200" dirty="0" smtClean="0"/>
                        <a:t>Banks 	</a:t>
                      </a:r>
                    </a:p>
                  </a:txBody>
                  <a:tcPr/>
                </a:tc>
                <a:tc gridSpan="2">
                  <a:txBody>
                    <a:bodyPr/>
                    <a:lstStyle/>
                    <a:p>
                      <a:r>
                        <a:rPr lang="en-US" sz="1200" dirty="0" smtClean="0"/>
                        <a:t>Specific accounting requirements within the Regulations and Communiqués issued by the Banking Regulatory and Supervisory Agency (BSRA), as established by the Banks Act (Required to follow IFRSs)</a:t>
                      </a:r>
                    </a:p>
                  </a:txBody>
                  <a:tcPr/>
                </a:tc>
                <a:tc hMerge="1">
                  <a:txBody>
                    <a:bodyPr/>
                    <a:lstStyle/>
                    <a:p>
                      <a:endParaRPr lang="en-US" sz="1000" dirty="0"/>
                    </a:p>
                  </a:txBody>
                  <a:tcPr/>
                </a:tc>
              </a:tr>
              <a:tr h="281635">
                <a:tc>
                  <a:txBody>
                    <a:bodyPr/>
                    <a:lstStyle/>
                    <a:p>
                      <a:r>
                        <a:rPr lang="en-US" sz="1200" dirty="0" smtClean="0"/>
                        <a:t>Insurance companies </a:t>
                      </a:r>
                      <a:endParaRPr lang="en-US" sz="1200" dirty="0"/>
                    </a:p>
                  </a:txBody>
                  <a:tcPr/>
                </a:tc>
                <a:tc>
                  <a:txBody>
                    <a:bodyPr/>
                    <a:lstStyle/>
                    <a:p>
                      <a:r>
                        <a:rPr lang="en-US" sz="1200" dirty="0" smtClean="0"/>
                        <a:t>Specific accounting requirements within the Regulations and Communiqués issued by the GDI </a:t>
                      </a:r>
                    </a:p>
                  </a:txBody>
                  <a:tcPr/>
                </a:tc>
                <a:tc>
                  <a:txBody>
                    <a:bodyPr/>
                    <a:lstStyle/>
                    <a:p>
                      <a:r>
                        <a:rPr lang="en-US" sz="1200" dirty="0" smtClean="0"/>
                        <a:t>No requirement </a:t>
                      </a: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lstStyle/>
          <a:p>
            <a:pPr>
              <a:buNone/>
            </a:pPr>
            <a:endParaRPr lang="en-US" dirty="0" smtClean="0"/>
          </a:p>
          <a:p>
            <a:pPr>
              <a:buNone/>
            </a:pPr>
            <a:endParaRPr lang="en-US" dirty="0" smtClean="0"/>
          </a:p>
          <a:p>
            <a:pPr algn="ctr">
              <a:buNone/>
            </a:pPr>
            <a:r>
              <a:rPr lang="en-US" sz="3200" dirty="0" smtClean="0"/>
              <a:t>KEY ATTRACTIONS OF TURKEY</a:t>
            </a:r>
          </a:p>
          <a:p>
            <a:pPr>
              <a:buNone/>
            </a:pPr>
            <a:endParaRPr lang="en-US" dirty="0" smtClean="0"/>
          </a:p>
          <a:p>
            <a:r>
              <a:rPr lang="en-US" dirty="0" smtClean="0"/>
              <a:t>STRATEGICALLY SITUATED -  </a:t>
            </a:r>
          </a:p>
          <a:p>
            <a:pPr algn="just">
              <a:buNone/>
            </a:pPr>
            <a:r>
              <a:rPr lang="en-US" sz="2800" dirty="0" smtClean="0">
                <a:latin typeface="Gill Sans MT" pitchFamily="34" charset="0"/>
                <a:ea typeface="Times New Roman"/>
                <a:cs typeface="Times New Roman"/>
              </a:rPr>
              <a:t>Turkey is a country offering </a:t>
            </a:r>
          </a:p>
          <a:p>
            <a:pPr algn="just">
              <a:buNone/>
            </a:pPr>
            <a:r>
              <a:rPr lang="en-US" sz="2800" dirty="0" smtClean="0">
                <a:latin typeface="Gill Sans MT" pitchFamily="34" charset="0"/>
                <a:ea typeface="Times New Roman"/>
                <a:cs typeface="Times New Roman"/>
              </a:rPr>
              <a:t>significant opportunities for </a:t>
            </a:r>
          </a:p>
          <a:p>
            <a:pPr algn="just">
              <a:buNone/>
            </a:pPr>
            <a:r>
              <a:rPr lang="en-US" sz="2800" dirty="0" smtClean="0">
                <a:latin typeface="Gill Sans MT" pitchFamily="34" charset="0"/>
                <a:ea typeface="Times New Roman"/>
                <a:cs typeface="Times New Roman"/>
              </a:rPr>
              <a:t>foreign investors with its </a:t>
            </a:r>
          </a:p>
          <a:p>
            <a:pPr algn="just">
              <a:buNone/>
            </a:pPr>
            <a:r>
              <a:rPr lang="en-US" sz="2800" dirty="0" smtClean="0">
                <a:latin typeface="Gill Sans MT" pitchFamily="34" charset="0"/>
                <a:ea typeface="Times New Roman"/>
                <a:cs typeface="Times New Roman"/>
              </a:rPr>
              <a:t>geographically perfect position </a:t>
            </a:r>
          </a:p>
          <a:p>
            <a:pPr algn="just">
              <a:buNone/>
            </a:pPr>
            <a:r>
              <a:rPr lang="en-US" sz="2800" dirty="0" smtClean="0">
                <a:latin typeface="Gill Sans MT" pitchFamily="34" charset="0"/>
                <a:ea typeface="Times New Roman"/>
                <a:cs typeface="Times New Roman"/>
              </a:rPr>
              <a:t>to function as a gateway between </a:t>
            </a:r>
          </a:p>
          <a:p>
            <a:pPr algn="just">
              <a:buNone/>
            </a:pPr>
            <a:r>
              <a:rPr lang="en-US" sz="2800" dirty="0" smtClean="0">
                <a:latin typeface="Gill Sans MT" pitchFamily="34" charset="0"/>
                <a:ea typeface="Times New Roman"/>
                <a:cs typeface="Times New Roman"/>
              </a:rPr>
              <a:t>Europe, Middle East and </a:t>
            </a:r>
          </a:p>
          <a:p>
            <a:pPr algn="just">
              <a:buNone/>
            </a:pPr>
            <a:r>
              <a:rPr lang="en-US" sz="2800" dirty="0" smtClean="0">
                <a:latin typeface="Gill Sans MT" pitchFamily="34" charset="0"/>
                <a:ea typeface="Times New Roman"/>
                <a:cs typeface="Times New Roman"/>
              </a:rPr>
              <a:t>Central Asia. </a:t>
            </a:r>
            <a:endParaRPr lang="en-US" dirty="0" smtClean="0">
              <a:latin typeface="Gill Sans MT" pitchFamily="34" charset="0"/>
            </a:endParaRPr>
          </a:p>
          <a:p>
            <a:pPr>
              <a:buNone/>
            </a:pPr>
            <a:endParaRPr lang="en-US" dirty="0"/>
          </a:p>
        </p:txBody>
      </p:sp>
      <p:pic>
        <p:nvPicPr>
          <p:cNvPr id="2050" name="Picture 2" descr="C:\Users\OZGE\Desktop\photos\turkey_map_01.jpg"/>
          <p:cNvPicPr>
            <a:picLocks noChangeAspect="1" noChangeArrowheads="1"/>
          </p:cNvPicPr>
          <p:nvPr/>
        </p:nvPicPr>
        <p:blipFill>
          <a:blip r:embed="rId4"/>
          <a:srcRect/>
          <a:stretch>
            <a:fillRect/>
          </a:stretch>
        </p:blipFill>
        <p:spPr bwMode="auto">
          <a:xfrm>
            <a:off x="4876800" y="2057400"/>
            <a:ext cx="3962400" cy="36576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ACCOUNTANCY AND AUDITING</a:t>
            </a:r>
          </a:p>
          <a:p>
            <a:pPr algn="just">
              <a:buNone/>
            </a:pPr>
            <a:endParaRPr lang="en-US" sz="2000" dirty="0" smtClean="0"/>
          </a:p>
          <a:p>
            <a:pPr algn="ctr">
              <a:buNone/>
            </a:pPr>
            <a:r>
              <a:rPr lang="en-US" dirty="0" smtClean="0"/>
              <a:t>AUDIT EXEMPTION</a:t>
            </a:r>
          </a:p>
          <a:p>
            <a:pPr algn="ctr">
              <a:buNone/>
            </a:pPr>
            <a:endParaRPr lang="en-US" dirty="0" smtClean="0"/>
          </a:p>
          <a:p>
            <a:pPr>
              <a:lnSpc>
                <a:spcPct val="90000"/>
              </a:lnSpc>
            </a:pPr>
            <a:r>
              <a:rPr lang="en-GB" dirty="0" smtClean="0"/>
              <a:t>A company can be an audit exempt company if it meets the following criteria:</a:t>
            </a:r>
          </a:p>
          <a:p>
            <a:pPr>
              <a:lnSpc>
                <a:spcPct val="90000"/>
              </a:lnSpc>
              <a:buNone/>
            </a:pPr>
            <a:endParaRPr lang="en-GB" sz="1000" dirty="0" smtClean="0"/>
          </a:p>
          <a:p>
            <a:pPr lvl="1">
              <a:lnSpc>
                <a:spcPct val="90000"/>
              </a:lnSpc>
            </a:pPr>
            <a:r>
              <a:rPr lang="en-GB" dirty="0" smtClean="0"/>
              <a:t> </a:t>
            </a:r>
            <a:r>
              <a:rPr lang="en-GB" dirty="0" smtClean="0">
                <a:solidFill>
                  <a:schemeClr val="tx1"/>
                </a:solidFill>
              </a:rPr>
              <a:t>its annual turnover is 4,264,000 TL or less;</a:t>
            </a:r>
          </a:p>
          <a:p>
            <a:pPr lvl="1">
              <a:lnSpc>
                <a:spcPct val="90000"/>
              </a:lnSpc>
            </a:pPr>
            <a:r>
              <a:rPr lang="en-GB" dirty="0" smtClean="0">
                <a:solidFill>
                  <a:schemeClr val="tx1"/>
                </a:solidFill>
              </a:rPr>
              <a:t> its balance sheet total is 8,528,000 TL or less;</a:t>
            </a:r>
          </a:p>
          <a:p>
            <a:pPr algn="just">
              <a:buNone/>
            </a:pPr>
            <a:endParaRPr lang="en-US" dirty="0" smtClean="0"/>
          </a:p>
          <a:p>
            <a:pPr algn="just">
              <a:buNone/>
            </a:pPr>
            <a:endParaRPr lang="en-US" sz="1000" dirty="0" smtClean="0"/>
          </a:p>
          <a:p>
            <a:pPr algn="just">
              <a:buNone/>
            </a:pPr>
            <a:endParaRPr lang="en-US" dirty="0"/>
          </a:p>
        </p:txBody>
      </p:sp>
      <p:pic>
        <p:nvPicPr>
          <p:cNvPr id="13314" name="Picture 2" descr="C:\Users\OZGE\Desktop\photos\istanbul_by_ottoman611.jpg"/>
          <p:cNvPicPr>
            <a:picLocks noChangeAspect="1" noChangeArrowheads="1"/>
          </p:cNvPicPr>
          <p:nvPr/>
        </p:nvPicPr>
        <p:blipFill>
          <a:blip r:embed="rId4"/>
          <a:srcRect/>
          <a:stretch>
            <a:fillRect/>
          </a:stretch>
        </p:blipFill>
        <p:spPr bwMode="auto">
          <a:xfrm>
            <a:off x="2819400" y="4191000"/>
            <a:ext cx="3581400" cy="2438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ACCOUNTANCY AND AUDITING</a:t>
            </a:r>
          </a:p>
          <a:p>
            <a:pPr algn="just">
              <a:buNone/>
            </a:pPr>
            <a:endParaRPr lang="en-US" sz="2000" dirty="0" smtClean="0"/>
          </a:p>
          <a:p>
            <a:pPr algn="ctr">
              <a:buNone/>
            </a:pPr>
            <a:r>
              <a:rPr lang="en-US" dirty="0" smtClean="0"/>
              <a:t>NEW COMMERCIAL CODE</a:t>
            </a:r>
          </a:p>
          <a:p>
            <a:pPr algn="ctr">
              <a:buNone/>
            </a:pPr>
            <a:endParaRPr lang="en-US" dirty="0" smtClean="0"/>
          </a:p>
          <a:p>
            <a:pPr algn="just">
              <a:buNone/>
            </a:pPr>
            <a:r>
              <a:rPr lang="en-US" dirty="0" smtClean="0"/>
              <a:t>   A new commercial code is currently with the General Assembly of the Parliament for approval, The Code aims to integrate the Turkish Commercial Code with EU law, improve transparency, protect minority rights and strengthen corporate governance principles.</a:t>
            </a:r>
          </a:p>
          <a:p>
            <a:pPr algn="just">
              <a:buNone/>
            </a:pPr>
            <a:endParaRPr lang="en-US" sz="1000" dirty="0" smtClean="0"/>
          </a:p>
          <a:p>
            <a:pPr algn="just">
              <a:buNone/>
            </a:pPr>
            <a:endParaRPr lang="en-US" dirty="0"/>
          </a:p>
        </p:txBody>
      </p:sp>
      <p:pic>
        <p:nvPicPr>
          <p:cNvPr id="14338" name="Picture 2" descr="C:\Users\OZGE\Desktop\photos\2046877431_e719df26a8.jpg"/>
          <p:cNvPicPr>
            <a:picLocks noChangeAspect="1" noChangeArrowheads="1"/>
          </p:cNvPicPr>
          <p:nvPr/>
        </p:nvPicPr>
        <p:blipFill>
          <a:blip r:embed="rId4"/>
          <a:srcRect/>
          <a:stretch>
            <a:fillRect/>
          </a:stretch>
        </p:blipFill>
        <p:spPr bwMode="auto">
          <a:xfrm>
            <a:off x="2743200" y="4267200"/>
            <a:ext cx="3695700" cy="24098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ACCOUNTANCY AND AUDITING</a:t>
            </a:r>
          </a:p>
          <a:p>
            <a:pPr algn="just">
              <a:buNone/>
            </a:pPr>
            <a:endParaRPr lang="en-US" sz="2000" dirty="0" smtClean="0"/>
          </a:p>
          <a:p>
            <a:pPr algn="ctr">
              <a:buNone/>
            </a:pPr>
            <a:r>
              <a:rPr lang="en-US" dirty="0" smtClean="0"/>
              <a:t>NEW COMMERCIAL CODE</a:t>
            </a:r>
          </a:p>
          <a:p>
            <a:pPr algn="ctr">
              <a:buNone/>
            </a:pPr>
            <a:endParaRPr lang="en-US" dirty="0" smtClean="0"/>
          </a:p>
          <a:p>
            <a:pPr algn="just">
              <a:buNone/>
            </a:pPr>
            <a:r>
              <a:rPr lang="en-US" dirty="0" smtClean="0"/>
              <a:t>   A new commercial code is currently with the General Assembly of the Parliament for approval.  Aims of the new CC</a:t>
            </a:r>
          </a:p>
          <a:p>
            <a:pPr lvl="1">
              <a:lnSpc>
                <a:spcPct val="90000"/>
              </a:lnSpc>
            </a:pPr>
            <a:r>
              <a:rPr lang="en-GB" dirty="0" smtClean="0"/>
              <a:t> </a:t>
            </a:r>
            <a:r>
              <a:rPr lang="en-GB" dirty="0" smtClean="0">
                <a:solidFill>
                  <a:schemeClr val="tx1"/>
                </a:solidFill>
              </a:rPr>
              <a:t>Integrates CC with EU law</a:t>
            </a:r>
          </a:p>
          <a:p>
            <a:pPr lvl="1">
              <a:lnSpc>
                <a:spcPct val="90000"/>
              </a:lnSpc>
            </a:pPr>
            <a:r>
              <a:rPr lang="en-GB" dirty="0" smtClean="0">
                <a:solidFill>
                  <a:schemeClr val="tx1"/>
                </a:solidFill>
              </a:rPr>
              <a:t>Fair competition</a:t>
            </a:r>
          </a:p>
          <a:p>
            <a:pPr lvl="1">
              <a:lnSpc>
                <a:spcPct val="90000"/>
              </a:lnSpc>
            </a:pPr>
            <a:r>
              <a:rPr lang="en-US" dirty="0" smtClean="0">
                <a:solidFill>
                  <a:schemeClr val="tx1"/>
                </a:solidFill>
              </a:rPr>
              <a:t>Infrastructure for transparency and information society</a:t>
            </a:r>
            <a:endParaRPr lang="en-GB" dirty="0" smtClean="0">
              <a:solidFill>
                <a:schemeClr val="tx1"/>
              </a:solidFill>
            </a:endParaRPr>
          </a:p>
          <a:p>
            <a:pPr lvl="1">
              <a:lnSpc>
                <a:spcPct val="90000"/>
              </a:lnSpc>
            </a:pPr>
            <a:r>
              <a:rPr lang="en-GB" dirty="0" smtClean="0">
                <a:solidFill>
                  <a:schemeClr val="tx1"/>
                </a:solidFill>
              </a:rPr>
              <a:t>Corporate Governance principles</a:t>
            </a:r>
            <a:endParaRPr lang="en-US" dirty="0" smtClean="0">
              <a:solidFill>
                <a:schemeClr val="tx1"/>
              </a:solidFill>
            </a:endParaRPr>
          </a:p>
          <a:p>
            <a:pPr lvl="1">
              <a:lnSpc>
                <a:spcPct val="90000"/>
              </a:lnSpc>
            </a:pPr>
            <a:r>
              <a:rPr lang="en-US" dirty="0" smtClean="0">
                <a:solidFill>
                  <a:schemeClr val="tx1"/>
                </a:solidFill>
              </a:rPr>
              <a:t>Generally accepted accounting and audit standards </a:t>
            </a:r>
          </a:p>
          <a:p>
            <a:pPr lvl="1">
              <a:lnSpc>
                <a:spcPct val="90000"/>
              </a:lnSpc>
            </a:pPr>
            <a:r>
              <a:rPr lang="en-US" dirty="0" smtClean="0">
                <a:solidFill>
                  <a:schemeClr val="tx1"/>
                </a:solidFill>
              </a:rPr>
              <a:t>Democracy among shareholders</a:t>
            </a:r>
          </a:p>
          <a:p>
            <a:pPr lvl="1">
              <a:lnSpc>
                <a:spcPct val="90000"/>
              </a:lnSpc>
            </a:pPr>
            <a:r>
              <a:rPr lang="en-US" dirty="0" smtClean="0">
                <a:solidFill>
                  <a:schemeClr val="tx1"/>
                </a:solidFill>
              </a:rPr>
              <a:t>Use of information technology tools</a:t>
            </a:r>
          </a:p>
          <a:p>
            <a:pPr lvl="1">
              <a:lnSpc>
                <a:spcPct val="90000"/>
              </a:lnSpc>
            </a:pPr>
            <a:endParaRPr lang="en-GB" dirty="0" smtClean="0">
              <a:solidFill>
                <a:schemeClr val="tx1"/>
              </a:solidFill>
            </a:endParaRPr>
          </a:p>
          <a:p>
            <a:pPr lvl="1">
              <a:lnSpc>
                <a:spcPct val="90000"/>
              </a:lnSpc>
            </a:pPr>
            <a:endParaRPr lang="en-GB" dirty="0" smtClean="0">
              <a:solidFill>
                <a:schemeClr val="tx1"/>
              </a:solidFill>
            </a:endParaRPr>
          </a:p>
          <a:p>
            <a:pPr algn="just">
              <a:buNone/>
            </a:pPr>
            <a:endParaRPr lang="en-US" dirty="0" smtClean="0"/>
          </a:p>
          <a:p>
            <a:pPr algn="just">
              <a:buNone/>
            </a:pPr>
            <a:endParaRPr lang="en-US" dirty="0" smtClean="0"/>
          </a:p>
          <a:p>
            <a:pPr algn="just">
              <a:buNone/>
            </a:pPr>
            <a:endParaRPr lang="en-US" sz="1000" dirty="0" smtClean="0"/>
          </a:p>
          <a:p>
            <a:pPr algn="just">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ACCOUNTANCY AND AUDITING</a:t>
            </a:r>
          </a:p>
          <a:p>
            <a:pPr algn="just">
              <a:buNone/>
            </a:pPr>
            <a:endParaRPr lang="en-US" sz="700" dirty="0" smtClean="0"/>
          </a:p>
          <a:p>
            <a:pPr algn="ctr">
              <a:buNone/>
            </a:pPr>
            <a:r>
              <a:rPr lang="en-US" dirty="0" smtClean="0"/>
              <a:t>NEW COMMERCIAL CODE</a:t>
            </a:r>
          </a:p>
          <a:p>
            <a:pPr algn="ctr">
              <a:buNone/>
            </a:pPr>
            <a:endParaRPr lang="en-US" dirty="0" smtClean="0"/>
          </a:p>
          <a:p>
            <a:pPr algn="just">
              <a:buNone/>
            </a:pPr>
            <a:r>
              <a:rPr lang="en-US" dirty="0" smtClean="0"/>
              <a:t>   </a:t>
            </a:r>
            <a:endParaRPr lang="en-GB" dirty="0" smtClean="0">
              <a:solidFill>
                <a:schemeClr val="tx1"/>
              </a:solidFill>
            </a:endParaRPr>
          </a:p>
          <a:p>
            <a:pPr lvl="1">
              <a:lnSpc>
                <a:spcPct val="90000"/>
              </a:lnSpc>
            </a:pPr>
            <a:endParaRPr lang="en-GB" dirty="0" smtClean="0">
              <a:solidFill>
                <a:schemeClr val="tx1"/>
              </a:solidFill>
            </a:endParaRPr>
          </a:p>
          <a:p>
            <a:pPr algn="just">
              <a:buNone/>
            </a:pPr>
            <a:endParaRPr lang="en-US" dirty="0" smtClean="0"/>
          </a:p>
          <a:p>
            <a:pPr algn="just">
              <a:buNone/>
            </a:pPr>
            <a:endParaRPr lang="en-US" dirty="0" smtClean="0"/>
          </a:p>
          <a:p>
            <a:pPr algn="just">
              <a:buNone/>
            </a:pPr>
            <a:endParaRPr lang="en-US" sz="1000" dirty="0" smtClean="0"/>
          </a:p>
          <a:p>
            <a:pPr algn="just">
              <a:buNone/>
            </a:pPr>
            <a:endParaRPr lang="en-US" dirty="0"/>
          </a:p>
        </p:txBody>
      </p:sp>
      <p:graphicFrame>
        <p:nvGraphicFramePr>
          <p:cNvPr id="5" name="Table 4"/>
          <p:cNvGraphicFramePr>
            <a:graphicFrameLocks noGrp="1"/>
          </p:cNvGraphicFramePr>
          <p:nvPr/>
        </p:nvGraphicFramePr>
        <p:xfrm>
          <a:off x="304800" y="1676401"/>
          <a:ext cx="8534400" cy="4480559"/>
        </p:xfrm>
        <a:graphic>
          <a:graphicData uri="http://schemas.openxmlformats.org/drawingml/2006/table">
            <a:tbl>
              <a:tblPr firstRow="1" bandRow="1">
                <a:tableStyleId>{5C22544A-7EE6-4342-B048-85BDC9FD1C3A}</a:tableStyleId>
              </a:tblPr>
              <a:tblGrid>
                <a:gridCol w="4267200"/>
                <a:gridCol w="4267200"/>
              </a:tblGrid>
              <a:tr h="2524259">
                <a:tc>
                  <a:txBody>
                    <a:bodyPr/>
                    <a:lstStyle/>
                    <a:p>
                      <a:pPr marL="0" algn="l" rtl="0" eaLnBrk="1" latinLnBrk="0" hangingPunct="1"/>
                      <a:endParaRPr kumimoji="0" lang="en-US" sz="1400" b="1" kern="1200" dirty="0" smtClean="0">
                        <a:solidFill>
                          <a:schemeClr val="dk1"/>
                        </a:solidFill>
                        <a:latin typeface="+mn-lt"/>
                        <a:ea typeface="+mn-ea"/>
                        <a:cs typeface="+mn-cs"/>
                      </a:endParaRPr>
                    </a:p>
                    <a:p>
                      <a:pPr marL="0" algn="l" rtl="0" eaLnBrk="1" latinLnBrk="0" hangingPunct="1"/>
                      <a:endParaRPr kumimoji="0" lang="en-US" sz="1400" b="1" kern="1200" dirty="0" smtClean="0">
                        <a:solidFill>
                          <a:schemeClr val="dk1"/>
                        </a:solidFill>
                        <a:latin typeface="+mn-lt"/>
                        <a:ea typeface="+mn-ea"/>
                        <a:cs typeface="+mn-cs"/>
                      </a:endParaRPr>
                    </a:p>
                    <a:p>
                      <a:pPr marL="0" algn="l" rtl="0" eaLnBrk="1" latinLnBrk="0" hangingPunct="1"/>
                      <a:endParaRPr kumimoji="0" lang="en-US" sz="1400" b="1" kern="1200" dirty="0" smtClean="0">
                        <a:solidFill>
                          <a:schemeClr val="dk1"/>
                        </a:solidFill>
                        <a:latin typeface="+mn-lt"/>
                        <a:ea typeface="+mn-ea"/>
                        <a:cs typeface="+mn-cs"/>
                      </a:endParaRPr>
                    </a:p>
                    <a:p>
                      <a:pPr marL="0" algn="l" rtl="0" eaLnBrk="1" latinLnBrk="0" hangingPunct="1"/>
                      <a:endParaRPr kumimoji="0" lang="en-US" sz="1400" b="1" kern="1200" dirty="0" smtClean="0">
                        <a:solidFill>
                          <a:schemeClr val="dk1"/>
                        </a:solidFill>
                        <a:latin typeface="+mn-lt"/>
                        <a:ea typeface="+mn-ea"/>
                        <a:cs typeface="+mn-cs"/>
                      </a:endParaRPr>
                    </a:p>
                    <a:p>
                      <a:pPr marL="0" algn="ctr" rtl="0" eaLnBrk="1" latinLnBrk="0" hangingPunct="1"/>
                      <a:endParaRPr kumimoji="0" lang="en-US" sz="1400" b="1" kern="1200" dirty="0" smtClean="0">
                        <a:solidFill>
                          <a:schemeClr val="dk1"/>
                        </a:solidFill>
                        <a:latin typeface="+mn-lt"/>
                        <a:ea typeface="+mn-ea"/>
                        <a:cs typeface="+mn-cs"/>
                      </a:endParaRPr>
                    </a:p>
                    <a:p>
                      <a:pPr marL="0" algn="ctr" rtl="0" eaLnBrk="1" latinLnBrk="0" hangingPunct="1"/>
                      <a:r>
                        <a:rPr kumimoji="0" lang="en-US" sz="1400" b="1" kern="1200" dirty="0" smtClean="0">
                          <a:solidFill>
                            <a:schemeClr val="dk1"/>
                          </a:solidFill>
                          <a:latin typeface="+mn-lt"/>
                          <a:ea typeface="+mn-ea"/>
                          <a:cs typeface="+mn-cs"/>
                        </a:rPr>
                        <a:t>More Transparency</a:t>
                      </a:r>
                    </a:p>
                  </a:txBody>
                  <a:tcPr>
                    <a:solidFill>
                      <a:schemeClr val="accent2"/>
                    </a:solidFill>
                  </a:tcPr>
                </a:tc>
                <a:tc>
                  <a:txBody>
                    <a:bodyPr/>
                    <a:lstStyle/>
                    <a:p>
                      <a:pPr marL="0" algn="just" rtl="0" eaLnBrk="1" latinLnBrk="0" hangingPunct="1">
                        <a:buFont typeface="Wingdings" pitchFamily="2" charset="2"/>
                        <a:buChar char="Ø"/>
                      </a:pPr>
                      <a:r>
                        <a:rPr kumimoji="0" lang="en-US" sz="1400" b="0" kern="1200" baseline="0" dirty="0" smtClean="0">
                          <a:solidFill>
                            <a:schemeClr val="dk1"/>
                          </a:solidFill>
                          <a:latin typeface="+mn-lt"/>
                          <a:ea typeface="+mn-ea"/>
                          <a:cs typeface="+mn-cs"/>
                        </a:rPr>
                        <a:t> </a:t>
                      </a:r>
                      <a:r>
                        <a:rPr kumimoji="0" lang="en-US" sz="1400" b="0" kern="1200" dirty="0" smtClean="0">
                          <a:solidFill>
                            <a:schemeClr val="dk1"/>
                          </a:solidFill>
                          <a:latin typeface="+mn-lt"/>
                          <a:ea typeface="+mn-ea"/>
                          <a:cs typeface="+mn-cs"/>
                        </a:rPr>
                        <a:t>Turkish Accounting Standards identical to IFRS and announcement of the audited accounts through websites</a:t>
                      </a:r>
                    </a:p>
                    <a:p>
                      <a:pPr marL="0" algn="just" rtl="0" eaLnBrk="1" latinLnBrk="0" hangingPunct="1">
                        <a:buFont typeface="Wingdings" pitchFamily="2" charset="2"/>
                        <a:buChar char="Ø"/>
                      </a:pPr>
                      <a:r>
                        <a:rPr kumimoji="0" lang="en-US" sz="1400" b="0" kern="1200" baseline="0" dirty="0" smtClean="0">
                          <a:solidFill>
                            <a:schemeClr val="dk1"/>
                          </a:solidFill>
                          <a:latin typeface="+mn-lt"/>
                          <a:ea typeface="+mn-ea"/>
                          <a:cs typeface="+mn-cs"/>
                        </a:rPr>
                        <a:t> </a:t>
                      </a:r>
                      <a:r>
                        <a:rPr kumimoji="0" lang="en-US" sz="1400" b="0" kern="1200" dirty="0" smtClean="0">
                          <a:solidFill>
                            <a:schemeClr val="dk1"/>
                          </a:solidFill>
                          <a:latin typeface="+mn-lt"/>
                          <a:ea typeface="+mn-ea"/>
                          <a:cs typeface="+mn-cs"/>
                        </a:rPr>
                        <a:t>Annual reports</a:t>
                      </a:r>
                    </a:p>
                    <a:p>
                      <a:pPr marL="0" algn="just" rtl="0" eaLnBrk="1" latinLnBrk="0" hangingPunct="1">
                        <a:buFont typeface="Wingdings" pitchFamily="2" charset="2"/>
                        <a:buChar char="Ø"/>
                      </a:pPr>
                      <a:r>
                        <a:rPr kumimoji="0" lang="en-US" sz="1400" b="0" kern="1200" dirty="0" smtClean="0">
                          <a:solidFill>
                            <a:schemeClr val="dk1"/>
                          </a:solidFill>
                          <a:latin typeface="+mn-lt"/>
                          <a:ea typeface="+mn-ea"/>
                          <a:cs typeface="+mn-cs"/>
                        </a:rPr>
                        <a:t> Independent audit</a:t>
                      </a:r>
                    </a:p>
                    <a:p>
                      <a:pPr marL="0" algn="just" rtl="0" eaLnBrk="1" latinLnBrk="0" hangingPunct="1">
                        <a:buFont typeface="Wingdings" pitchFamily="2" charset="2"/>
                        <a:buChar char="Ø"/>
                      </a:pPr>
                      <a:r>
                        <a:rPr kumimoji="0" lang="en-US" sz="1400" b="0" kern="1200" baseline="0" dirty="0" smtClean="0">
                          <a:solidFill>
                            <a:schemeClr val="dk1"/>
                          </a:solidFill>
                          <a:latin typeface="+mn-lt"/>
                          <a:ea typeface="+mn-ea"/>
                          <a:cs typeface="+mn-cs"/>
                        </a:rPr>
                        <a:t> </a:t>
                      </a:r>
                      <a:r>
                        <a:rPr kumimoji="0" lang="en-US" sz="1400" b="0" kern="1200" dirty="0" smtClean="0">
                          <a:solidFill>
                            <a:schemeClr val="dk1"/>
                          </a:solidFill>
                          <a:latin typeface="+mn-lt"/>
                          <a:ea typeface="+mn-ea"/>
                          <a:cs typeface="+mn-cs"/>
                        </a:rPr>
                        <a:t>Comprehensive disclosure of transactions with group companies</a:t>
                      </a:r>
                    </a:p>
                    <a:p>
                      <a:pPr marL="0" algn="just" rtl="0" eaLnBrk="1" latinLnBrk="0" hangingPunct="1">
                        <a:buFont typeface="Wingdings" pitchFamily="2" charset="2"/>
                        <a:buChar char="Ø"/>
                      </a:pPr>
                      <a:r>
                        <a:rPr kumimoji="0" lang="en-US" sz="1400" b="0" kern="1200" dirty="0" smtClean="0">
                          <a:solidFill>
                            <a:schemeClr val="dk1"/>
                          </a:solidFill>
                          <a:latin typeface="+mn-lt"/>
                          <a:ea typeface="+mn-ea"/>
                          <a:cs typeface="+mn-cs"/>
                        </a:rPr>
                        <a:t> Corporate Governance report to be published by public companies</a:t>
                      </a:r>
                    </a:p>
                    <a:p>
                      <a:pPr marL="0" algn="just" rtl="0" eaLnBrk="1" latinLnBrk="0" hangingPunct="1">
                        <a:buFont typeface="Wingdings" pitchFamily="2" charset="2"/>
                        <a:buChar char="Ø"/>
                      </a:pPr>
                      <a:r>
                        <a:rPr kumimoji="0" lang="en-US" sz="1400" b="0" kern="1200" baseline="0" dirty="0" smtClean="0">
                          <a:solidFill>
                            <a:schemeClr val="dk1"/>
                          </a:solidFill>
                          <a:latin typeface="+mn-lt"/>
                          <a:ea typeface="+mn-ea"/>
                          <a:cs typeface="+mn-cs"/>
                        </a:rPr>
                        <a:t> </a:t>
                      </a:r>
                      <a:r>
                        <a:rPr kumimoji="0" lang="en-US" sz="1400" b="0" kern="1200" dirty="0" smtClean="0">
                          <a:solidFill>
                            <a:schemeClr val="dk1"/>
                          </a:solidFill>
                          <a:latin typeface="+mn-lt"/>
                          <a:ea typeface="+mn-ea"/>
                          <a:cs typeface="+mn-cs"/>
                        </a:rPr>
                        <a:t>Internet site</a:t>
                      </a:r>
                    </a:p>
                    <a:p>
                      <a:pPr marL="0" algn="l" rtl="0" eaLnBrk="1" latinLnBrk="0" hangingPunct="1"/>
                      <a:endParaRPr kumimoji="0" lang="en-US" sz="1400" b="0" kern="1200" dirty="0" smtClean="0">
                        <a:solidFill>
                          <a:schemeClr val="dk1"/>
                        </a:solidFill>
                        <a:latin typeface="+mn-lt"/>
                        <a:ea typeface="+mn-ea"/>
                        <a:cs typeface="+mn-cs"/>
                      </a:endParaRPr>
                    </a:p>
                  </a:txBody>
                  <a:tcPr>
                    <a:solidFill>
                      <a:schemeClr val="accent2"/>
                    </a:solidFill>
                  </a:tcPr>
                </a:tc>
              </a:tr>
              <a:tr h="978150">
                <a:tc>
                  <a:txBody>
                    <a:bodyPr/>
                    <a:lstStyle/>
                    <a:p>
                      <a:endParaRPr lang="en-US" sz="1400" b="1" dirty="0" smtClean="0"/>
                    </a:p>
                    <a:p>
                      <a:pPr algn="ctr"/>
                      <a:r>
                        <a:rPr lang="en-US" sz="1400" b="1" dirty="0" smtClean="0"/>
                        <a:t>Fairness</a:t>
                      </a:r>
                      <a:endParaRPr lang="en-US" sz="1400" b="1" dirty="0"/>
                    </a:p>
                  </a:txBody>
                  <a:tcPr/>
                </a:tc>
                <a:tc>
                  <a:txBody>
                    <a:bodyPr/>
                    <a:lstStyle/>
                    <a:p>
                      <a:pPr marL="0" algn="just" rtl="0" eaLnBrk="1" latinLnBrk="0" hangingPunct="1">
                        <a:buFont typeface="Wingdings" pitchFamily="2" charset="2"/>
                        <a:buChar char="Ø"/>
                      </a:pPr>
                      <a:r>
                        <a:rPr kumimoji="0" lang="en-US" sz="1400" b="0" kern="1200" baseline="0" dirty="0" smtClean="0">
                          <a:solidFill>
                            <a:schemeClr val="dk1"/>
                          </a:solidFill>
                          <a:latin typeface="+mn-lt"/>
                          <a:ea typeface="+mn-ea"/>
                          <a:cs typeface="+mn-cs"/>
                        </a:rPr>
                        <a:t> Electronic voting on General Board and Board of Directors</a:t>
                      </a:r>
                    </a:p>
                    <a:p>
                      <a:pPr marL="0" algn="just" rtl="0" eaLnBrk="1" latinLnBrk="0" hangingPunct="1">
                        <a:buFont typeface="Wingdings" pitchFamily="2" charset="2"/>
                        <a:buChar char="Ø"/>
                      </a:pPr>
                      <a:r>
                        <a:rPr kumimoji="0" lang="en-US" sz="1400" b="0" kern="1200" baseline="0" dirty="0" smtClean="0">
                          <a:solidFill>
                            <a:schemeClr val="dk1"/>
                          </a:solidFill>
                          <a:latin typeface="+mn-lt"/>
                          <a:ea typeface="+mn-ea"/>
                          <a:cs typeface="+mn-cs"/>
                        </a:rPr>
                        <a:t> Corporate representation</a:t>
                      </a:r>
                    </a:p>
                    <a:p>
                      <a:pPr marL="0" algn="just" rtl="0" eaLnBrk="1" latinLnBrk="0" hangingPunct="1">
                        <a:buFont typeface="Wingdings" pitchFamily="2" charset="2"/>
                        <a:buChar char="Ø"/>
                      </a:pPr>
                      <a:r>
                        <a:rPr kumimoji="0" lang="en-US" sz="1400" b="0" kern="1200" baseline="0" dirty="0" smtClean="0">
                          <a:solidFill>
                            <a:schemeClr val="dk1"/>
                          </a:solidFill>
                          <a:latin typeface="+mn-lt"/>
                          <a:ea typeface="+mn-ea"/>
                          <a:cs typeface="+mn-cs"/>
                        </a:rPr>
                        <a:t> Protection of rights of minority shareholders</a:t>
                      </a:r>
                    </a:p>
                  </a:txBody>
                  <a:tcPr/>
                </a:tc>
              </a:tr>
              <a:tr h="978150">
                <a:tc>
                  <a:txBody>
                    <a:bodyPr/>
                    <a:lstStyle/>
                    <a:p>
                      <a:endParaRPr lang="en-US" sz="1400" b="1" dirty="0" smtClean="0"/>
                    </a:p>
                    <a:p>
                      <a:pPr algn="ctr"/>
                      <a:r>
                        <a:rPr lang="en-US" sz="1400" b="1" dirty="0" smtClean="0"/>
                        <a:t>Accountability and Responsibility</a:t>
                      </a:r>
                      <a:endParaRPr lang="en-US" sz="1400" b="1" dirty="0"/>
                    </a:p>
                  </a:txBody>
                  <a:tcPr>
                    <a:solidFill>
                      <a:schemeClr val="accent2"/>
                    </a:solidFill>
                  </a:tcPr>
                </a:tc>
                <a:tc>
                  <a:txBody>
                    <a:bodyPr/>
                    <a:lstStyle/>
                    <a:p>
                      <a:pPr marL="0" algn="just" rtl="0" eaLnBrk="1" latinLnBrk="0" hangingPunct="1">
                        <a:buFont typeface="Wingdings" pitchFamily="2" charset="2"/>
                        <a:buChar char="Ø"/>
                      </a:pPr>
                      <a:r>
                        <a:rPr kumimoji="0" lang="en-US" sz="1400" b="0" kern="1200" baseline="0" dirty="0" smtClean="0">
                          <a:solidFill>
                            <a:schemeClr val="dk1"/>
                          </a:solidFill>
                          <a:latin typeface="+mn-lt"/>
                          <a:ea typeface="+mn-ea"/>
                          <a:cs typeface="+mn-cs"/>
                        </a:rPr>
                        <a:t> Professionalism and specialization in bodies emphasized</a:t>
                      </a:r>
                    </a:p>
                    <a:p>
                      <a:pPr marL="0" algn="just" rtl="0" eaLnBrk="1" latinLnBrk="0" hangingPunct="1">
                        <a:buFont typeface="Wingdings" pitchFamily="2" charset="2"/>
                        <a:buChar char="Ø"/>
                      </a:pPr>
                      <a:r>
                        <a:rPr kumimoji="0" lang="en-US" sz="1400" b="0" kern="1200" baseline="0" dirty="0" smtClean="0">
                          <a:solidFill>
                            <a:schemeClr val="dk1"/>
                          </a:solidFill>
                          <a:latin typeface="+mn-lt"/>
                          <a:ea typeface="+mn-ea"/>
                          <a:cs typeface="+mn-cs"/>
                        </a:rPr>
                        <a:t> Finance management, internal audit, financial planning and risk management</a:t>
                      </a:r>
                    </a:p>
                  </a:txBody>
                  <a:tcPr>
                    <a:solidFill>
                      <a:schemeClr val="accent2"/>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LABOR</a:t>
            </a:r>
          </a:p>
          <a:p>
            <a:pPr algn="just">
              <a:buNone/>
            </a:pPr>
            <a:endParaRPr lang="en-US" sz="2000" dirty="0" smtClean="0"/>
          </a:p>
          <a:p>
            <a:pPr algn="ctr">
              <a:buNone/>
            </a:pPr>
            <a:r>
              <a:rPr lang="en-US" dirty="0" smtClean="0"/>
              <a:t>POPULATION</a:t>
            </a:r>
          </a:p>
          <a:p>
            <a:pPr algn="just">
              <a:buNone/>
            </a:pPr>
            <a:endParaRPr lang="en-US" sz="1000" dirty="0" smtClean="0"/>
          </a:p>
          <a:p>
            <a:pPr algn="just">
              <a:buNone/>
            </a:pPr>
            <a:r>
              <a:rPr lang="en-US" dirty="0" smtClean="0"/>
              <a:t> Turkey has a total population of 72 million with an average age   </a:t>
            </a:r>
          </a:p>
          <a:p>
            <a:pPr algn="just">
              <a:buNone/>
            </a:pPr>
            <a:r>
              <a:rPr lang="en-US" dirty="0" smtClean="0"/>
              <a:t> of 28.5.</a:t>
            </a:r>
            <a:endParaRPr lang="en-GB" dirty="0" smtClean="0">
              <a:solidFill>
                <a:schemeClr val="tx1"/>
              </a:solidFill>
            </a:endParaRPr>
          </a:p>
          <a:p>
            <a:pPr lvl="1">
              <a:lnSpc>
                <a:spcPct val="90000"/>
              </a:lnSpc>
            </a:pPr>
            <a:endParaRPr lang="en-GB" dirty="0" smtClean="0">
              <a:solidFill>
                <a:schemeClr val="tx1"/>
              </a:solidFill>
            </a:endParaRPr>
          </a:p>
          <a:p>
            <a:pPr algn="just">
              <a:buNone/>
            </a:pPr>
            <a:endParaRPr lang="en-US" dirty="0" smtClean="0"/>
          </a:p>
          <a:p>
            <a:pPr algn="just">
              <a:buNone/>
            </a:pPr>
            <a:endParaRPr lang="en-US" dirty="0" smtClean="0"/>
          </a:p>
          <a:p>
            <a:pPr algn="just">
              <a:buNone/>
            </a:pPr>
            <a:endParaRPr lang="en-US" sz="1000" dirty="0" smtClean="0"/>
          </a:p>
          <a:p>
            <a:pPr algn="just">
              <a:buNone/>
            </a:pPr>
            <a:endParaRPr lang="en-US" dirty="0"/>
          </a:p>
        </p:txBody>
      </p:sp>
      <p:pic>
        <p:nvPicPr>
          <p:cNvPr id="7" name="Picture 3"/>
          <p:cNvPicPr>
            <a:picLocks noChangeAspect="1" noChangeArrowheads="1"/>
          </p:cNvPicPr>
          <p:nvPr/>
        </p:nvPicPr>
        <p:blipFill>
          <a:blip r:embed="rId4"/>
          <a:srcRect/>
          <a:stretch>
            <a:fillRect/>
          </a:stretch>
        </p:blipFill>
        <p:spPr bwMode="auto">
          <a:xfrm>
            <a:off x="2057400" y="3200400"/>
            <a:ext cx="5105400" cy="32766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LABOR</a:t>
            </a:r>
          </a:p>
          <a:p>
            <a:pPr algn="just">
              <a:buNone/>
            </a:pPr>
            <a:endParaRPr lang="en-US" sz="2000" dirty="0" smtClean="0"/>
          </a:p>
          <a:p>
            <a:pPr algn="ctr">
              <a:buNone/>
            </a:pPr>
            <a:r>
              <a:rPr lang="en-US" dirty="0" smtClean="0"/>
              <a:t>LABOR FORCE</a:t>
            </a:r>
          </a:p>
          <a:p>
            <a:pPr algn="just">
              <a:buNone/>
            </a:pPr>
            <a:endParaRPr lang="en-US" sz="1000" dirty="0" smtClean="0"/>
          </a:p>
          <a:p>
            <a:pPr algn="just">
              <a:buNone/>
            </a:pPr>
            <a:r>
              <a:rPr lang="en-US" dirty="0" smtClean="0"/>
              <a:t>   Turkey has a total population of 72 million, of which 24 million people are active in the labor force, and Turkey is the 5</a:t>
            </a:r>
            <a:r>
              <a:rPr lang="en-US" baseline="30000" dirty="0" smtClean="0"/>
              <a:t>th</a:t>
            </a:r>
            <a:r>
              <a:rPr lang="en-US" dirty="0" smtClean="0"/>
              <a:t> largest labor force compared with the 27 EU countries. </a:t>
            </a:r>
            <a:endParaRPr lang="en-GB" dirty="0" smtClean="0">
              <a:solidFill>
                <a:schemeClr val="tx1"/>
              </a:solidFill>
            </a:endParaRPr>
          </a:p>
          <a:p>
            <a:pPr algn="just">
              <a:buNone/>
            </a:pPr>
            <a:endParaRPr lang="en-US" dirty="0" smtClean="0"/>
          </a:p>
          <a:p>
            <a:pPr algn="just">
              <a:buNone/>
            </a:pPr>
            <a:endParaRPr lang="en-US" dirty="0" smtClean="0"/>
          </a:p>
          <a:p>
            <a:pPr algn="just">
              <a:buNone/>
            </a:pPr>
            <a:endParaRPr lang="en-US" sz="1000" dirty="0" smtClean="0"/>
          </a:p>
          <a:p>
            <a:pPr algn="just">
              <a:buNone/>
            </a:pPr>
            <a:endParaRPr lang="en-US" dirty="0"/>
          </a:p>
        </p:txBody>
      </p:sp>
      <p:pic>
        <p:nvPicPr>
          <p:cNvPr id="8" name="Picture 2"/>
          <p:cNvPicPr>
            <a:picLocks noChangeAspect="1" noChangeArrowheads="1"/>
          </p:cNvPicPr>
          <p:nvPr/>
        </p:nvPicPr>
        <p:blipFill>
          <a:blip r:embed="rId4"/>
          <a:srcRect/>
          <a:stretch>
            <a:fillRect/>
          </a:stretch>
        </p:blipFill>
        <p:spPr bwMode="auto">
          <a:xfrm>
            <a:off x="2438400" y="3657600"/>
            <a:ext cx="4495799" cy="28575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LABOR</a:t>
            </a:r>
          </a:p>
          <a:p>
            <a:pPr algn="just">
              <a:buNone/>
            </a:pPr>
            <a:endParaRPr lang="en-US" sz="2000" dirty="0" smtClean="0"/>
          </a:p>
          <a:p>
            <a:pPr algn="ctr">
              <a:buNone/>
            </a:pPr>
            <a:r>
              <a:rPr lang="en-US" dirty="0" smtClean="0"/>
              <a:t>WORKING TIME</a:t>
            </a:r>
          </a:p>
          <a:p>
            <a:pPr algn="ctr">
              <a:buNone/>
            </a:pPr>
            <a:endParaRPr lang="en-US" sz="1000" dirty="0" smtClean="0"/>
          </a:p>
          <a:p>
            <a:pPr algn="just"/>
            <a:r>
              <a:rPr lang="en-US" dirty="0" smtClean="0"/>
              <a:t>In general the working week consists of maximum 45 hours. Total working hours may be divided freely to the number of working days; however, working hours cannot exceed 11 hours in any day.</a:t>
            </a:r>
          </a:p>
          <a:p>
            <a:pPr algn="just"/>
            <a:r>
              <a:rPr lang="en-US" dirty="0" smtClean="0"/>
              <a:t>The overtime work is defined as the working hours, which exceeds 45 hours in a week. The days on which overtime work is done cannot exceed 270 hours a year.</a:t>
            </a:r>
          </a:p>
          <a:p>
            <a:pPr algn="just">
              <a:buNone/>
            </a:pPr>
            <a:endParaRPr lang="en-US" dirty="0" smtClean="0"/>
          </a:p>
          <a:p>
            <a:pPr algn="just">
              <a:buNone/>
            </a:pPr>
            <a:endParaRPr lang="en-US" sz="1000" dirty="0" smtClean="0"/>
          </a:p>
          <a:p>
            <a:pPr algn="just">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LABOR</a:t>
            </a:r>
          </a:p>
          <a:p>
            <a:pPr algn="just">
              <a:buNone/>
            </a:pPr>
            <a:endParaRPr lang="en-US" sz="2000" dirty="0" smtClean="0"/>
          </a:p>
          <a:p>
            <a:pPr algn="ctr">
              <a:buNone/>
            </a:pPr>
            <a:r>
              <a:rPr lang="en-US" dirty="0" smtClean="0"/>
              <a:t>LABOR COSTS</a:t>
            </a:r>
          </a:p>
          <a:p>
            <a:pPr algn="ctr">
              <a:buNone/>
            </a:pPr>
            <a:endParaRPr lang="en-US" sz="1000" dirty="0" smtClean="0"/>
          </a:p>
          <a:p>
            <a:pPr algn="just"/>
            <a:r>
              <a:rPr lang="en-US" dirty="0" smtClean="0"/>
              <a:t>Wage regulation - There is no ceiling to the wages that can be given. On the other hand, wages cannot be below the minimum wage. </a:t>
            </a:r>
          </a:p>
          <a:p>
            <a:pPr algn="just"/>
            <a:r>
              <a:rPr lang="en-US" dirty="0" smtClean="0"/>
              <a:t>Bonuses and Other Extra Payments - There are no legal obligations in this respect.</a:t>
            </a:r>
          </a:p>
          <a:p>
            <a:pPr algn="just"/>
            <a:r>
              <a:rPr lang="en-US" dirty="0" smtClean="0"/>
              <a:t>Social security premiums are compulsory in respect of all persons earning salaries and wages.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LABOR</a:t>
            </a:r>
          </a:p>
          <a:p>
            <a:pPr algn="just">
              <a:buNone/>
            </a:pPr>
            <a:endParaRPr lang="en-US" sz="2000" dirty="0" smtClean="0"/>
          </a:p>
          <a:p>
            <a:pPr algn="ctr">
              <a:buNone/>
            </a:pPr>
            <a:r>
              <a:rPr lang="en-US" dirty="0" smtClean="0"/>
              <a:t>LABOR COSTS – SOCIAL INSURANCE PREMIUMS</a:t>
            </a:r>
          </a:p>
          <a:p>
            <a:pPr algn="ctr">
              <a:buNone/>
            </a:pPr>
            <a:endParaRPr lang="en-US" sz="1000" dirty="0" smtClean="0"/>
          </a:p>
          <a:p>
            <a:pPr algn="just"/>
            <a:r>
              <a:rPr lang="en-US" dirty="0" smtClean="0"/>
              <a:t>Social insurance premiums are calculated on the basis of the monthly wages and are paid jointly by the worker and the employer at the following rates:</a:t>
            </a:r>
            <a:endParaRPr lang="en-US" dirty="0"/>
          </a:p>
        </p:txBody>
      </p:sp>
      <p:graphicFrame>
        <p:nvGraphicFramePr>
          <p:cNvPr id="4" name="Table 3"/>
          <p:cNvGraphicFramePr>
            <a:graphicFrameLocks noGrp="1"/>
          </p:cNvGraphicFramePr>
          <p:nvPr/>
        </p:nvGraphicFramePr>
        <p:xfrm>
          <a:off x="1219200" y="3352800"/>
          <a:ext cx="7239000" cy="2672080"/>
        </p:xfrm>
        <a:graphic>
          <a:graphicData uri="http://schemas.openxmlformats.org/drawingml/2006/table">
            <a:tbl>
              <a:tblPr firstRow="1" bandRow="1">
                <a:tableStyleId>{5C22544A-7EE6-4342-B048-85BDC9FD1C3A}</a:tableStyleId>
              </a:tblPr>
              <a:tblGrid>
                <a:gridCol w="1809750"/>
                <a:gridCol w="1809750"/>
                <a:gridCol w="1809750"/>
                <a:gridCol w="1809750"/>
              </a:tblGrid>
              <a:tr h="370840">
                <a:tc>
                  <a:txBody>
                    <a:bodyPr/>
                    <a:lstStyle/>
                    <a:p>
                      <a:pPr algn="ctr"/>
                      <a:r>
                        <a:rPr lang="en-US" sz="1200" dirty="0" smtClean="0"/>
                        <a:t>BRANCHES</a:t>
                      </a:r>
                      <a:endParaRPr lang="en-US" sz="1200" dirty="0"/>
                    </a:p>
                  </a:txBody>
                  <a:tcPr/>
                </a:tc>
                <a:tc>
                  <a:txBody>
                    <a:bodyPr/>
                    <a:lstStyle/>
                    <a:p>
                      <a:pPr algn="ctr"/>
                      <a:r>
                        <a:rPr lang="en-US" sz="1200" dirty="0" smtClean="0"/>
                        <a:t>EMPLOYEE</a:t>
                      </a:r>
                      <a:r>
                        <a:rPr lang="en-US" sz="1200" baseline="0" dirty="0" smtClean="0"/>
                        <a:t> %</a:t>
                      </a:r>
                      <a:endParaRPr lang="en-US" sz="1200" dirty="0"/>
                    </a:p>
                  </a:txBody>
                  <a:tcPr/>
                </a:tc>
                <a:tc>
                  <a:txBody>
                    <a:bodyPr/>
                    <a:lstStyle/>
                    <a:p>
                      <a:pPr algn="ctr"/>
                      <a:r>
                        <a:rPr lang="en-US" sz="1200" dirty="0" smtClean="0"/>
                        <a:t>EMPLOYER</a:t>
                      </a:r>
                      <a:r>
                        <a:rPr lang="en-US" sz="1200" baseline="0" dirty="0" smtClean="0"/>
                        <a:t> %</a:t>
                      </a:r>
                      <a:endParaRPr lang="en-US" sz="1200" dirty="0"/>
                    </a:p>
                  </a:txBody>
                  <a:tcPr/>
                </a:tc>
                <a:tc>
                  <a:txBody>
                    <a:bodyPr/>
                    <a:lstStyle/>
                    <a:p>
                      <a:pPr algn="ctr"/>
                      <a:r>
                        <a:rPr lang="en-US" sz="1200" dirty="0" smtClean="0"/>
                        <a:t>TOTAL %</a:t>
                      </a:r>
                      <a:endParaRPr lang="en-US" sz="1200" dirty="0"/>
                    </a:p>
                  </a:txBody>
                  <a:tcPr/>
                </a:tc>
              </a:tr>
              <a:tr h="370840">
                <a:tc>
                  <a:txBody>
                    <a:bodyPr/>
                    <a:lstStyle/>
                    <a:p>
                      <a:r>
                        <a:rPr kumimoji="0" lang="en-US" sz="1200" kern="1200" baseline="0" dirty="0" smtClean="0">
                          <a:solidFill>
                            <a:schemeClr val="dk1"/>
                          </a:solidFill>
                          <a:latin typeface="+mn-lt"/>
                          <a:ea typeface="+mn-ea"/>
                          <a:cs typeface="+mn-cs"/>
                        </a:rPr>
                        <a:t>Occupational accidents and diseases (varies according to the job)</a:t>
                      </a:r>
                    </a:p>
                    <a:p>
                      <a:r>
                        <a:rPr kumimoji="0" lang="en-US" sz="1200" kern="1200" baseline="0" dirty="0" smtClean="0">
                          <a:solidFill>
                            <a:schemeClr val="dk1"/>
                          </a:solidFill>
                          <a:latin typeface="+mn-lt"/>
                          <a:ea typeface="+mn-ea"/>
                          <a:cs typeface="+mn-cs"/>
                        </a:rPr>
                        <a:t>Illness</a:t>
                      </a:r>
                    </a:p>
                    <a:p>
                      <a:r>
                        <a:rPr kumimoji="0" lang="en-US" sz="1200" kern="1200" baseline="0" dirty="0" smtClean="0">
                          <a:solidFill>
                            <a:schemeClr val="dk1"/>
                          </a:solidFill>
                          <a:latin typeface="+mn-lt"/>
                          <a:ea typeface="+mn-ea"/>
                          <a:cs typeface="+mn-cs"/>
                        </a:rPr>
                        <a:t>Maternity</a:t>
                      </a:r>
                    </a:p>
                    <a:p>
                      <a:r>
                        <a:rPr kumimoji="0" lang="en-US" sz="1200" kern="1200" baseline="0" dirty="0" smtClean="0">
                          <a:solidFill>
                            <a:schemeClr val="dk1"/>
                          </a:solidFill>
                          <a:latin typeface="+mn-lt"/>
                          <a:ea typeface="+mn-ea"/>
                          <a:cs typeface="+mn-cs"/>
                        </a:rPr>
                        <a:t>Disability, Old Age, Death</a:t>
                      </a:r>
                      <a:endParaRPr lang="en-US" sz="1200" dirty="0"/>
                    </a:p>
                  </a:txBody>
                  <a:tcPr/>
                </a:tc>
                <a:tc>
                  <a:txBody>
                    <a:bodyPr/>
                    <a:lstStyle/>
                    <a:p>
                      <a:pPr algn="ctr"/>
                      <a:endParaRPr lang="en-US" sz="1200" dirty="0" smtClean="0"/>
                    </a:p>
                    <a:p>
                      <a:pPr algn="ctr"/>
                      <a:endParaRPr lang="en-US" sz="1200" dirty="0" smtClean="0"/>
                    </a:p>
                    <a:p>
                      <a:pPr algn="ctr"/>
                      <a:r>
                        <a:rPr lang="en-US" sz="1200" dirty="0" smtClean="0"/>
                        <a:t>-</a:t>
                      </a:r>
                    </a:p>
                    <a:p>
                      <a:pPr algn="ctr"/>
                      <a:r>
                        <a:rPr lang="en-US" sz="1200" dirty="0" smtClean="0"/>
                        <a:t>5</a:t>
                      </a:r>
                    </a:p>
                    <a:p>
                      <a:pPr algn="ctr"/>
                      <a:r>
                        <a:rPr lang="en-US" sz="1200" dirty="0" smtClean="0"/>
                        <a:t>-</a:t>
                      </a:r>
                    </a:p>
                    <a:p>
                      <a:pPr algn="ctr"/>
                      <a:r>
                        <a:rPr lang="en-US" sz="1200" dirty="0" smtClean="0"/>
                        <a:t>9</a:t>
                      </a:r>
                      <a:endParaRPr lang="en-US" sz="1200" dirty="0"/>
                    </a:p>
                  </a:txBody>
                  <a:tcPr/>
                </a:tc>
                <a:tc>
                  <a:txBody>
                    <a:bodyPr/>
                    <a:lstStyle/>
                    <a:p>
                      <a:endParaRPr lang="en-US" sz="1200" dirty="0" smtClean="0"/>
                    </a:p>
                    <a:p>
                      <a:endParaRPr lang="en-US" sz="1200" dirty="0" smtClean="0"/>
                    </a:p>
                    <a:p>
                      <a:pPr algn="ctr"/>
                      <a:r>
                        <a:rPr lang="en-US" sz="1200" dirty="0" smtClean="0"/>
                        <a:t>1.5-7</a:t>
                      </a:r>
                    </a:p>
                    <a:p>
                      <a:pPr algn="ctr"/>
                      <a:r>
                        <a:rPr lang="en-US" sz="1200" dirty="0" smtClean="0"/>
                        <a:t>6</a:t>
                      </a:r>
                    </a:p>
                    <a:p>
                      <a:pPr algn="ctr"/>
                      <a:r>
                        <a:rPr lang="en-US" sz="1200" dirty="0" smtClean="0"/>
                        <a:t>1</a:t>
                      </a:r>
                    </a:p>
                    <a:p>
                      <a:pPr algn="ctr"/>
                      <a:r>
                        <a:rPr lang="en-US" sz="1200" dirty="0" smtClean="0"/>
                        <a:t>11</a:t>
                      </a:r>
                      <a:endParaRPr lang="en-US" sz="1200" dirty="0"/>
                    </a:p>
                  </a:txBody>
                  <a:tcPr/>
                </a:tc>
                <a:tc>
                  <a:txBody>
                    <a:bodyPr/>
                    <a:lstStyle/>
                    <a:p>
                      <a:pPr algn="ctr"/>
                      <a:endParaRPr lang="en-US" sz="1200" dirty="0" smtClean="0"/>
                    </a:p>
                    <a:p>
                      <a:pPr algn="ctr"/>
                      <a:endParaRPr lang="en-US" sz="1200" dirty="0" smtClean="0"/>
                    </a:p>
                    <a:p>
                      <a:pPr algn="ctr"/>
                      <a:r>
                        <a:rPr lang="en-US" sz="1200" dirty="0" smtClean="0"/>
                        <a:t>1.5-7</a:t>
                      </a:r>
                    </a:p>
                    <a:p>
                      <a:pPr algn="ctr"/>
                      <a:r>
                        <a:rPr lang="en-US" sz="1200" dirty="0" smtClean="0"/>
                        <a:t>11</a:t>
                      </a:r>
                    </a:p>
                    <a:p>
                      <a:pPr algn="ctr"/>
                      <a:r>
                        <a:rPr lang="en-US" sz="1200" dirty="0" smtClean="0"/>
                        <a:t>1</a:t>
                      </a:r>
                    </a:p>
                    <a:p>
                      <a:pPr algn="ctr"/>
                      <a:r>
                        <a:rPr lang="en-US" sz="1200" dirty="0" smtClean="0"/>
                        <a:t>20</a:t>
                      </a:r>
                    </a:p>
                  </a:txBody>
                  <a:tcPr/>
                </a:tc>
              </a:tr>
              <a:tr h="370840">
                <a:tc>
                  <a:txBody>
                    <a:bodyPr/>
                    <a:lstStyle/>
                    <a:p>
                      <a:r>
                        <a:rPr lang="en-US" sz="1200" b="1" dirty="0" smtClean="0"/>
                        <a:t>Total Minimum</a:t>
                      </a:r>
                      <a:endParaRPr lang="en-US" sz="1200" b="1" dirty="0"/>
                    </a:p>
                  </a:txBody>
                  <a:tcPr/>
                </a:tc>
                <a:tc>
                  <a:txBody>
                    <a:bodyPr/>
                    <a:lstStyle/>
                    <a:p>
                      <a:pPr algn="ctr"/>
                      <a:r>
                        <a:rPr lang="en-US" sz="1200" b="1" dirty="0" smtClean="0"/>
                        <a:t>14</a:t>
                      </a:r>
                      <a:endParaRPr lang="en-US" sz="1200" b="1" dirty="0"/>
                    </a:p>
                  </a:txBody>
                  <a:tcPr/>
                </a:tc>
                <a:tc>
                  <a:txBody>
                    <a:bodyPr/>
                    <a:lstStyle/>
                    <a:p>
                      <a:pPr algn="ctr"/>
                      <a:r>
                        <a:rPr lang="en-US" sz="1200" b="1" dirty="0" smtClean="0"/>
                        <a:t>19.5</a:t>
                      </a:r>
                      <a:endParaRPr lang="en-US" sz="1200" b="1" dirty="0"/>
                    </a:p>
                  </a:txBody>
                  <a:tcPr/>
                </a:tc>
                <a:tc>
                  <a:txBody>
                    <a:bodyPr/>
                    <a:lstStyle/>
                    <a:p>
                      <a:pPr algn="ctr"/>
                      <a:r>
                        <a:rPr lang="en-US" sz="1200" b="1" dirty="0" smtClean="0"/>
                        <a:t>33.5</a:t>
                      </a:r>
                      <a:endParaRPr lang="en-US" sz="1200" b="1" dirty="0"/>
                    </a:p>
                  </a:txBody>
                  <a:tcPr/>
                </a:tc>
              </a:tr>
              <a:tr h="370840">
                <a:tc>
                  <a:txBody>
                    <a:bodyPr/>
                    <a:lstStyle/>
                    <a:p>
                      <a:r>
                        <a:rPr lang="en-US" sz="1200" b="1" dirty="0" smtClean="0"/>
                        <a:t>Total Maximum</a:t>
                      </a:r>
                      <a:endParaRPr lang="en-US" sz="1200" b="1" dirty="0"/>
                    </a:p>
                  </a:txBody>
                  <a:tcPr/>
                </a:tc>
                <a:tc>
                  <a:txBody>
                    <a:bodyPr/>
                    <a:lstStyle/>
                    <a:p>
                      <a:pPr algn="ctr"/>
                      <a:r>
                        <a:rPr lang="en-US" sz="1200" b="1" dirty="0" smtClean="0"/>
                        <a:t>14</a:t>
                      </a:r>
                      <a:endParaRPr lang="en-US" sz="1200" b="1" dirty="0"/>
                    </a:p>
                  </a:txBody>
                  <a:tcPr/>
                </a:tc>
                <a:tc>
                  <a:txBody>
                    <a:bodyPr/>
                    <a:lstStyle/>
                    <a:p>
                      <a:pPr algn="ctr"/>
                      <a:r>
                        <a:rPr lang="en-US" sz="1200" b="1" dirty="0" smtClean="0"/>
                        <a:t>25</a:t>
                      </a:r>
                      <a:endParaRPr lang="en-US" sz="1200" b="1" dirty="0"/>
                    </a:p>
                  </a:txBody>
                  <a:tcPr/>
                </a:tc>
                <a:tc>
                  <a:txBody>
                    <a:bodyPr/>
                    <a:lstStyle/>
                    <a:p>
                      <a:pPr algn="ctr"/>
                      <a:r>
                        <a:rPr lang="en-US" sz="1200" b="1" dirty="0" smtClean="0"/>
                        <a:t>39</a:t>
                      </a:r>
                      <a:endParaRPr lang="en-US" sz="1200" b="1" dirty="0"/>
                    </a:p>
                  </a:txBody>
                  <a:tcPr/>
                </a:tc>
              </a:tr>
              <a:tr h="370840">
                <a:tc>
                  <a:txBody>
                    <a:bodyPr/>
                    <a:lstStyle/>
                    <a:p>
                      <a:r>
                        <a:rPr lang="en-US" sz="1200" dirty="0" smtClean="0"/>
                        <a:t>Unemployment</a:t>
                      </a:r>
                      <a:r>
                        <a:rPr lang="en-US" sz="1200" baseline="0" dirty="0" smtClean="0"/>
                        <a:t> Insurance</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3</a:t>
                      </a:r>
                      <a:endParaRPr lang="en-US" sz="1200" dirty="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a:bodyPr>
          <a:lstStyle/>
          <a:p>
            <a:pPr>
              <a:buNone/>
            </a:pPr>
            <a:endParaRPr lang="en-US" dirty="0" smtClean="0"/>
          </a:p>
          <a:p>
            <a:pPr algn="ctr">
              <a:buNone/>
            </a:pPr>
            <a:r>
              <a:rPr lang="en-US" sz="3200" dirty="0" smtClean="0"/>
              <a:t>APPENDIX – USEFUL LINKS</a:t>
            </a:r>
          </a:p>
          <a:p>
            <a:pPr algn="just">
              <a:buNone/>
            </a:pPr>
            <a:endParaRPr lang="en-US" sz="1000" dirty="0" smtClean="0"/>
          </a:p>
          <a:p>
            <a:pPr algn="ctr">
              <a:buNone/>
            </a:pPr>
            <a:r>
              <a:rPr lang="en-US" dirty="0" smtClean="0"/>
              <a:t>USEFUL LINKS</a:t>
            </a:r>
          </a:p>
          <a:p>
            <a:pPr algn="ctr">
              <a:buNone/>
            </a:pPr>
            <a:endParaRPr lang="en-US" sz="1000" dirty="0" smtClean="0"/>
          </a:p>
        </p:txBody>
      </p:sp>
      <p:graphicFrame>
        <p:nvGraphicFramePr>
          <p:cNvPr id="5" name="Table 4"/>
          <p:cNvGraphicFramePr>
            <a:graphicFrameLocks noGrp="1"/>
          </p:cNvGraphicFramePr>
          <p:nvPr/>
        </p:nvGraphicFramePr>
        <p:xfrm>
          <a:off x="381000" y="1143000"/>
          <a:ext cx="8534400" cy="4810760"/>
        </p:xfrm>
        <a:graphic>
          <a:graphicData uri="http://schemas.openxmlformats.org/drawingml/2006/table">
            <a:tbl>
              <a:tblPr firstRow="1" bandRow="1">
                <a:tableStyleId>{5C22544A-7EE6-4342-B048-85BDC9FD1C3A}</a:tableStyleId>
              </a:tblPr>
              <a:tblGrid>
                <a:gridCol w="4876800"/>
                <a:gridCol w="3657600"/>
              </a:tblGrid>
              <a:tr h="203200">
                <a:tc>
                  <a:txBody>
                    <a:bodyPr/>
                    <a:lstStyle/>
                    <a:p>
                      <a:pPr algn="ctr"/>
                      <a:r>
                        <a:rPr lang="en-US" dirty="0" smtClean="0"/>
                        <a:t>Organization</a:t>
                      </a:r>
                      <a:endParaRPr lang="en-US" dirty="0"/>
                    </a:p>
                  </a:txBody>
                  <a:tcPr/>
                </a:tc>
                <a:tc>
                  <a:txBody>
                    <a:bodyPr/>
                    <a:lstStyle/>
                    <a:p>
                      <a:pPr algn="ctr"/>
                      <a:r>
                        <a:rPr lang="en-US" dirty="0" smtClean="0"/>
                        <a:t>Website</a:t>
                      </a:r>
                      <a:endParaRPr lang="en-US" dirty="0"/>
                    </a:p>
                  </a:txBody>
                  <a:tcPr/>
                </a:tc>
              </a:tr>
              <a:tr h="218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 secretariat of Foreign Trade</a:t>
                      </a:r>
                      <a:endParaRPr lang="en-US" dirty="0"/>
                    </a:p>
                  </a:txBody>
                  <a:tcPr/>
                </a:tc>
                <a:tc>
                  <a:txBody>
                    <a:bodyPr/>
                    <a:lstStyle/>
                    <a:p>
                      <a:r>
                        <a:rPr kumimoji="0" lang="en-US" sz="1800" kern="1200" baseline="0" dirty="0" smtClean="0">
                          <a:solidFill>
                            <a:schemeClr val="dk1"/>
                          </a:solidFill>
                          <a:latin typeface="+mn-lt"/>
                          <a:ea typeface="+mn-ea"/>
                          <a:cs typeface="+mn-cs"/>
                        </a:rPr>
                        <a:t>www.foreingtrade.gov.tr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Central Bank of Turkey</a:t>
                      </a:r>
                      <a:endParaRPr lang="en-US" dirty="0"/>
                    </a:p>
                  </a:txBody>
                  <a:tcPr/>
                </a:tc>
                <a:tc>
                  <a:txBody>
                    <a:bodyPr/>
                    <a:lstStyle/>
                    <a:p>
                      <a:r>
                        <a:rPr kumimoji="0" lang="en-US" sz="1800" kern="1200" baseline="0" dirty="0" smtClean="0">
                          <a:solidFill>
                            <a:schemeClr val="dk1"/>
                          </a:solidFill>
                          <a:latin typeface="+mn-lt"/>
                          <a:ea typeface="+mn-ea"/>
                          <a:cs typeface="+mn-cs"/>
                        </a:rPr>
                        <a:t>www.tcmb.gov.tr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 secretariat of Treasury</a:t>
                      </a:r>
                      <a:endParaRPr lang="en-US" dirty="0"/>
                    </a:p>
                  </a:txBody>
                  <a:tcPr/>
                </a:tc>
                <a:tc>
                  <a:txBody>
                    <a:bodyPr/>
                    <a:lstStyle/>
                    <a:p>
                      <a:r>
                        <a:rPr kumimoji="0" lang="en-US" sz="1800" kern="1200" baseline="0" dirty="0" smtClean="0">
                          <a:solidFill>
                            <a:schemeClr val="dk1"/>
                          </a:solidFill>
                          <a:latin typeface="+mn-lt"/>
                          <a:ea typeface="+mn-ea"/>
                          <a:cs typeface="+mn-cs"/>
                        </a:rPr>
                        <a:t>www.treasury.gov.tr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Ministry of Finance</a:t>
                      </a:r>
                      <a:endParaRPr lang="en-US" dirty="0"/>
                    </a:p>
                  </a:txBody>
                  <a:tcPr/>
                </a:tc>
                <a:tc>
                  <a:txBody>
                    <a:bodyPr/>
                    <a:lstStyle/>
                    <a:p>
                      <a:r>
                        <a:rPr kumimoji="0" lang="en-US" sz="1800" kern="1200" baseline="0" dirty="0" smtClean="0">
                          <a:solidFill>
                            <a:schemeClr val="dk1"/>
                          </a:solidFill>
                          <a:latin typeface="+mn-lt"/>
                          <a:ea typeface="+mn-ea"/>
                          <a:cs typeface="+mn-cs"/>
                        </a:rPr>
                        <a:t>www.maliye.gov.tr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Turkish Revenue Administration</a:t>
                      </a:r>
                      <a:endParaRPr lang="en-US" dirty="0"/>
                    </a:p>
                  </a:txBody>
                  <a:tcPr/>
                </a:tc>
                <a:tc>
                  <a:txBody>
                    <a:bodyPr/>
                    <a:lstStyle/>
                    <a:p>
                      <a:r>
                        <a:rPr kumimoji="0" lang="en-US" sz="1800" kern="1200" baseline="0" dirty="0" smtClean="0">
                          <a:solidFill>
                            <a:schemeClr val="dk1"/>
                          </a:solidFill>
                          <a:latin typeface="+mn-lt"/>
                          <a:ea typeface="+mn-ea"/>
                          <a:cs typeface="+mn-cs"/>
                        </a:rPr>
                        <a:t>www.gib.gov.tr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Ministry of Foreign Affairs</a:t>
                      </a:r>
                      <a:endParaRPr lang="en-US" dirty="0"/>
                    </a:p>
                  </a:txBody>
                  <a:tcPr/>
                </a:tc>
                <a:tc>
                  <a:txBody>
                    <a:bodyPr/>
                    <a:lstStyle/>
                    <a:p>
                      <a:r>
                        <a:rPr kumimoji="0" lang="en-US" sz="1800" kern="1200" baseline="0" dirty="0" smtClean="0">
                          <a:solidFill>
                            <a:schemeClr val="dk1"/>
                          </a:solidFill>
                          <a:latin typeface="+mn-lt"/>
                          <a:ea typeface="+mn-ea"/>
                          <a:cs typeface="+mn-cs"/>
                        </a:rPr>
                        <a:t>www.mfa.gov.tr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Ministry of Industry and Commerce</a:t>
                      </a:r>
                      <a:endParaRPr lang="en-US" dirty="0"/>
                    </a:p>
                  </a:txBody>
                  <a:tcPr/>
                </a:tc>
                <a:tc>
                  <a:txBody>
                    <a:bodyPr/>
                    <a:lstStyle/>
                    <a:p>
                      <a:r>
                        <a:rPr kumimoji="0" lang="en-US" sz="1800" kern="1200" baseline="0" dirty="0" smtClean="0">
                          <a:solidFill>
                            <a:schemeClr val="dk1"/>
                          </a:solidFill>
                          <a:latin typeface="+mn-lt"/>
                          <a:ea typeface="+mn-ea"/>
                          <a:cs typeface="+mn-cs"/>
                        </a:rPr>
                        <a:t>www.sanayi.gov.tr</a:t>
                      </a:r>
                      <a:endParaRPr lang="en-US" dirty="0"/>
                    </a:p>
                  </a:txBody>
                  <a:tcPr/>
                </a:tc>
              </a:tr>
              <a:tr h="370840">
                <a:tc>
                  <a:txBody>
                    <a:bodyPr/>
                    <a:lstStyle/>
                    <a:p>
                      <a:r>
                        <a:rPr kumimoji="0" lang="en-US" kern="1200" dirty="0" smtClean="0">
                          <a:solidFill>
                            <a:schemeClr val="dk1"/>
                          </a:solidFill>
                          <a:latin typeface="+mn-lt"/>
                          <a:ea typeface="+mn-ea"/>
                          <a:cs typeface="+mn-cs"/>
                        </a:rPr>
                        <a:t>Ministry of Labor and Social Security</a:t>
                      </a:r>
                    </a:p>
                  </a:txBody>
                  <a:tcPr/>
                </a:tc>
                <a:tc>
                  <a:txBody>
                    <a:bodyPr/>
                    <a:lstStyle/>
                    <a:p>
                      <a:r>
                        <a:rPr kumimoji="0" lang="en-US" sz="1800" kern="1200" baseline="0" dirty="0" smtClean="0">
                          <a:solidFill>
                            <a:schemeClr val="dk1"/>
                          </a:solidFill>
                          <a:latin typeface="+mn-lt"/>
                          <a:ea typeface="+mn-ea"/>
                          <a:cs typeface="+mn-cs"/>
                        </a:rPr>
                        <a:t>www.calisma.gov.tr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Customs Administration</a:t>
                      </a:r>
                      <a:endParaRPr lang="en-US" dirty="0"/>
                    </a:p>
                  </a:txBody>
                  <a:tcPr/>
                </a:tc>
                <a:tc>
                  <a:txBody>
                    <a:bodyPr/>
                    <a:lstStyle/>
                    <a:p>
                      <a:r>
                        <a:rPr kumimoji="0" lang="en-US" sz="1800" kern="1200" baseline="0" dirty="0" smtClean="0">
                          <a:solidFill>
                            <a:schemeClr val="dk1"/>
                          </a:solidFill>
                          <a:latin typeface="+mn-lt"/>
                          <a:ea typeface="+mn-ea"/>
                          <a:cs typeface="+mn-cs"/>
                        </a:rPr>
                        <a:t>www.gumruk.gov.tr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Association of Foreign Investors</a:t>
                      </a:r>
                      <a:endParaRPr lang="en-US" dirty="0"/>
                    </a:p>
                  </a:txBody>
                  <a:tcPr/>
                </a:tc>
                <a:tc>
                  <a:txBody>
                    <a:bodyPr/>
                    <a:lstStyle/>
                    <a:p>
                      <a:r>
                        <a:rPr kumimoji="0" lang="en-US" sz="1800" kern="1200" baseline="0" dirty="0" smtClean="0">
                          <a:solidFill>
                            <a:schemeClr val="dk1"/>
                          </a:solidFill>
                          <a:latin typeface="+mn-lt"/>
                          <a:ea typeface="+mn-ea"/>
                          <a:cs typeface="+mn-cs"/>
                        </a:rPr>
                        <a:t>www.yased.org.tr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Union of Chambers of CPAs of Turkey</a:t>
                      </a:r>
                      <a:endParaRPr lang="en-US" dirty="0"/>
                    </a:p>
                  </a:txBody>
                  <a:tcPr/>
                </a:tc>
                <a:tc>
                  <a:txBody>
                    <a:bodyPr/>
                    <a:lstStyle/>
                    <a:p>
                      <a:r>
                        <a:rPr kumimoji="0" lang="en-US" sz="1800" kern="1200" baseline="0" dirty="0" smtClean="0">
                          <a:solidFill>
                            <a:schemeClr val="dk1"/>
                          </a:solidFill>
                          <a:latin typeface="+mn-lt"/>
                          <a:ea typeface="+mn-ea"/>
                          <a:cs typeface="+mn-cs"/>
                        </a:rPr>
                        <a:t>www.turmob.org.tr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Investment Support and Promotion Agency</a:t>
                      </a:r>
                      <a:endParaRPr lang="en-US" dirty="0"/>
                    </a:p>
                  </a:txBody>
                  <a:tcPr/>
                </a:tc>
                <a:tc>
                  <a:txBody>
                    <a:bodyPr/>
                    <a:lstStyle/>
                    <a:p>
                      <a:r>
                        <a:rPr kumimoji="0" lang="en-US" sz="1800" kern="1200" baseline="0" dirty="0" smtClean="0">
                          <a:solidFill>
                            <a:schemeClr val="dk1"/>
                          </a:solidFill>
                          <a:latin typeface="+mn-lt"/>
                          <a:ea typeface="+mn-ea"/>
                          <a:cs typeface="+mn-cs"/>
                        </a:rPr>
                        <a:t>www.invest.gov.tr</a:t>
                      </a:r>
                      <a:endParaRPr lang="en-US"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lstStyle/>
          <a:p>
            <a:pPr>
              <a:buNone/>
            </a:pPr>
            <a:endParaRPr lang="en-US" dirty="0" smtClean="0"/>
          </a:p>
          <a:p>
            <a:pPr>
              <a:buNone/>
            </a:pPr>
            <a:endParaRPr lang="en-US" dirty="0" smtClean="0"/>
          </a:p>
          <a:p>
            <a:pPr algn="ctr">
              <a:buNone/>
            </a:pPr>
            <a:r>
              <a:rPr lang="en-US" sz="3200" dirty="0" smtClean="0"/>
              <a:t>KEY ATTRACTIONS OF TURKEY</a:t>
            </a:r>
          </a:p>
          <a:p>
            <a:pPr>
              <a:buNone/>
            </a:pPr>
            <a:endParaRPr lang="en-US" dirty="0" smtClean="0"/>
          </a:p>
          <a:p>
            <a:pPr algn="just"/>
            <a:r>
              <a:rPr lang="en-US" dirty="0" smtClean="0"/>
              <a:t>CUSTOMS UNION WITH EU COUNTRIES</a:t>
            </a:r>
          </a:p>
          <a:p>
            <a:pPr algn="just">
              <a:buNone/>
            </a:pPr>
            <a:endParaRPr lang="en-US" sz="1000" dirty="0" smtClean="0"/>
          </a:p>
          <a:p>
            <a:pPr algn="just"/>
            <a:r>
              <a:rPr lang="en-US" dirty="0" smtClean="0"/>
              <a:t>SUPPLY OF HIGH QUALITY AND COST-EFFECTIVE LABOR FORCE</a:t>
            </a:r>
          </a:p>
          <a:p>
            <a:pPr algn="just">
              <a:buNone/>
            </a:pPr>
            <a:endParaRPr lang="en-US" sz="1000" dirty="0" smtClean="0"/>
          </a:p>
          <a:p>
            <a:pPr>
              <a:buNone/>
            </a:pPr>
            <a:endParaRPr lang="en-US" dirty="0" smtClean="0"/>
          </a:p>
          <a:p>
            <a:pPr>
              <a:buNone/>
            </a:pPr>
            <a:endParaRPr lang="en-US" dirty="0"/>
          </a:p>
        </p:txBody>
      </p:sp>
      <p:pic>
        <p:nvPicPr>
          <p:cNvPr id="4098" name="Picture 2" descr="C:\Users\OZGE\Desktop\photos\investor_guide5.jpg"/>
          <p:cNvPicPr>
            <a:picLocks noChangeAspect="1" noChangeArrowheads="1"/>
          </p:cNvPicPr>
          <p:nvPr/>
        </p:nvPicPr>
        <p:blipFill>
          <a:blip r:embed="rId4"/>
          <a:srcRect/>
          <a:stretch>
            <a:fillRect/>
          </a:stretch>
        </p:blipFill>
        <p:spPr bwMode="auto">
          <a:xfrm>
            <a:off x="762000" y="3657600"/>
            <a:ext cx="7378700" cy="22225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normAutofit lnSpcReduction="10000"/>
          </a:bodyPr>
          <a:lstStyle/>
          <a:p>
            <a:pPr>
              <a:buNone/>
            </a:pPr>
            <a:endParaRPr lang="en-US" dirty="0" smtClean="0"/>
          </a:p>
          <a:p>
            <a:pPr algn="ctr">
              <a:buNone/>
            </a:pPr>
            <a:r>
              <a:rPr lang="en-US" sz="3200" dirty="0" smtClean="0"/>
              <a:t>CONTACT DETAILS</a:t>
            </a:r>
          </a:p>
          <a:p>
            <a:pPr algn="ctr">
              <a:buNone/>
            </a:pPr>
            <a:endParaRPr lang="en-US" sz="3200" dirty="0" smtClean="0"/>
          </a:p>
          <a:p>
            <a:pPr algn="ctr">
              <a:buNone/>
            </a:pPr>
            <a:r>
              <a:rPr lang="en-US" sz="1800" dirty="0" smtClean="0"/>
              <a:t>Ozge Ogreten</a:t>
            </a:r>
          </a:p>
          <a:p>
            <a:pPr algn="ctr">
              <a:buNone/>
            </a:pPr>
            <a:r>
              <a:rPr lang="en-US" sz="1800" dirty="0" smtClean="0"/>
              <a:t>oogreten@ubdt.com.tr</a:t>
            </a:r>
          </a:p>
          <a:p>
            <a:pPr algn="ctr">
              <a:buNone/>
            </a:pPr>
            <a:endParaRPr lang="en-US" sz="1800" dirty="0" smtClean="0"/>
          </a:p>
          <a:p>
            <a:pPr algn="ctr">
              <a:buNone/>
            </a:pPr>
            <a:r>
              <a:rPr lang="en-US" sz="1800" dirty="0" smtClean="0"/>
              <a:t>Cuneyt Morgul</a:t>
            </a:r>
          </a:p>
          <a:p>
            <a:pPr algn="ctr">
              <a:buNone/>
            </a:pPr>
            <a:r>
              <a:rPr lang="en-US" sz="1800" dirty="0" smtClean="0"/>
              <a:t>cmorgul@ubdt.com.tr</a:t>
            </a:r>
          </a:p>
          <a:p>
            <a:pPr algn="ctr">
              <a:buNone/>
            </a:pPr>
            <a:endParaRPr lang="en-US" sz="1800" dirty="0" smtClean="0"/>
          </a:p>
          <a:p>
            <a:pPr algn="ctr">
              <a:buNone/>
            </a:pPr>
            <a:r>
              <a:rPr lang="en-US" sz="1800" dirty="0" smtClean="0"/>
              <a:t>U.  Taylan Aydemir</a:t>
            </a:r>
          </a:p>
          <a:p>
            <a:pPr algn="ctr">
              <a:buNone/>
            </a:pPr>
            <a:r>
              <a:rPr lang="en-US" sz="1800" dirty="0" smtClean="0"/>
              <a:t>uaydemir@ubdt.com.tr</a:t>
            </a:r>
          </a:p>
          <a:p>
            <a:pPr>
              <a:buNone/>
            </a:pPr>
            <a:endParaRPr lang="en-US" sz="1800" dirty="0" smtClean="0"/>
          </a:p>
          <a:p>
            <a:pPr algn="ctr">
              <a:buNone/>
            </a:pPr>
            <a:r>
              <a:rPr lang="en-US" sz="1800" dirty="0" smtClean="0"/>
              <a:t>ULUSAL  AUDITING AND CPA CO.</a:t>
            </a:r>
          </a:p>
          <a:p>
            <a:pPr algn="ctr">
              <a:buNone/>
            </a:pPr>
            <a:r>
              <a:rPr lang="en-US" sz="1000" dirty="0" smtClean="0"/>
              <a:t>A Member of TIAG</a:t>
            </a:r>
            <a:r>
              <a:rPr lang="en-US" sz="1000" baseline="30000" dirty="0" smtClean="0"/>
              <a:t>®</a:t>
            </a:r>
            <a:r>
              <a:rPr lang="en-US" sz="1000" dirty="0" smtClean="0"/>
              <a:t>, A Worldwide Network of Independent Accounting Firms                 </a:t>
            </a:r>
            <a:r>
              <a:rPr lang="en-US" sz="1000" b="1" u="sng" dirty="0" smtClean="0"/>
              <a:t>                                </a:t>
            </a:r>
            <a:endParaRPr lang="en-US" sz="1000" dirty="0" smtClean="0"/>
          </a:p>
          <a:p>
            <a:pPr algn="ctr">
              <a:buNone/>
            </a:pPr>
            <a:r>
              <a:rPr lang="en-US" sz="1000" dirty="0" smtClean="0"/>
              <a:t>Registered Firm of US PCAOB “Public Company Accounting Oversight Board”  </a:t>
            </a:r>
          </a:p>
          <a:p>
            <a:pPr>
              <a:buNone/>
            </a:pPr>
            <a:endParaRPr lang="en-US" sz="1000" dirty="0" smtClean="0"/>
          </a:p>
          <a:p>
            <a:pPr algn="ctr">
              <a:buNone/>
            </a:pPr>
            <a:r>
              <a:rPr lang="en-US" sz="1400" dirty="0" smtClean="0"/>
              <a:t>Inonu Cad. No: 113 34217 Mahmutbey</a:t>
            </a:r>
          </a:p>
          <a:p>
            <a:pPr algn="ctr">
              <a:buNone/>
            </a:pPr>
            <a:r>
              <a:rPr lang="en-US" sz="1400" dirty="0" smtClean="0"/>
              <a:t>Bagcilar ISTANBUL – TURKEY</a:t>
            </a:r>
          </a:p>
          <a:p>
            <a:pPr algn="ctr">
              <a:buNone/>
            </a:pPr>
            <a:r>
              <a:rPr lang="en-US" sz="1400" dirty="0" smtClean="0"/>
              <a:t>Phone: +90 212 446 40 00 (pbx)</a:t>
            </a:r>
          </a:p>
          <a:p>
            <a:pPr algn="ctr">
              <a:buNone/>
            </a:pPr>
            <a:r>
              <a:rPr lang="en-US" sz="1400" dirty="0" smtClean="0"/>
              <a:t>Fax: +90 212 446 36 00</a:t>
            </a:r>
          </a:p>
          <a:p>
            <a:pPr algn="ctr">
              <a:buNone/>
            </a:pPr>
            <a:r>
              <a:rPr lang="en-US" sz="1400" dirty="0" smtClean="0"/>
              <a:t>www.ubdt.com.tr</a:t>
            </a:r>
          </a:p>
          <a:p>
            <a:pPr>
              <a:buNone/>
            </a:pPr>
            <a:endParaRPr lang="en-US" sz="1800" dirty="0" smtClean="0"/>
          </a:p>
          <a:p>
            <a:pPr algn="just">
              <a:buNone/>
            </a:pPr>
            <a:endParaRPr lang="en-US" sz="1000" dirty="0" smtClean="0"/>
          </a:p>
          <a:p>
            <a:pPr algn="ctr">
              <a:buNone/>
            </a:pPr>
            <a:endParaRPr lang="en-US" sz="1000" dirty="0" smtClean="0"/>
          </a:p>
          <a:p>
            <a:pPr algn="ctr">
              <a:buNone/>
            </a:pPr>
            <a:endParaRPr lang="en-US" sz="10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lstStyle/>
          <a:p>
            <a:pPr>
              <a:buNone/>
            </a:pPr>
            <a:endParaRPr lang="en-US" dirty="0" smtClean="0"/>
          </a:p>
          <a:p>
            <a:pPr>
              <a:buNone/>
            </a:pPr>
            <a:endParaRPr lang="en-US" dirty="0" smtClean="0"/>
          </a:p>
          <a:p>
            <a:pPr algn="ctr">
              <a:buNone/>
            </a:pPr>
            <a:r>
              <a:rPr lang="en-US" sz="3200" dirty="0" smtClean="0"/>
              <a:t>KEY ATTRACTIONS OF TURKEY</a:t>
            </a:r>
          </a:p>
          <a:p>
            <a:pPr>
              <a:buNone/>
            </a:pPr>
            <a:endParaRPr lang="en-US" dirty="0" smtClean="0"/>
          </a:p>
          <a:p>
            <a:pPr algn="just"/>
            <a:r>
              <a:rPr lang="en-US" dirty="0" smtClean="0"/>
              <a:t>FLEXIBLE EXCHANGE RATE AND LIBERAL IMPORT REGULATIONS</a:t>
            </a:r>
          </a:p>
          <a:p>
            <a:pPr algn="just">
              <a:buNone/>
            </a:pPr>
            <a:endParaRPr lang="en-US" sz="1000" dirty="0" smtClean="0"/>
          </a:p>
          <a:p>
            <a:pPr algn="just"/>
            <a:r>
              <a:rPr lang="en-US" dirty="0" smtClean="0"/>
              <a:t>DOUBLE TAXATION AGREEMENTS AND TAX INCENTIVES</a:t>
            </a:r>
          </a:p>
          <a:p>
            <a:pPr algn="just"/>
            <a:endParaRPr lang="en-US" dirty="0" smtClean="0"/>
          </a:p>
          <a:p>
            <a:pPr algn="just">
              <a:buNone/>
            </a:pPr>
            <a:endParaRPr lang="en-US" dirty="0" smtClean="0"/>
          </a:p>
          <a:p>
            <a:pPr>
              <a:buNone/>
            </a:pPr>
            <a:endParaRPr lang="en-US" dirty="0" smtClean="0"/>
          </a:p>
          <a:p>
            <a:pPr>
              <a:buNone/>
            </a:pPr>
            <a:endParaRPr lang="en-US" dirty="0"/>
          </a:p>
        </p:txBody>
      </p:sp>
      <p:pic>
        <p:nvPicPr>
          <p:cNvPr id="5122" name="Picture 2" descr="C:\Users\OZGE\Desktop\photos\investor_guide1.jpg"/>
          <p:cNvPicPr>
            <a:picLocks noChangeAspect="1" noChangeArrowheads="1"/>
          </p:cNvPicPr>
          <p:nvPr/>
        </p:nvPicPr>
        <p:blipFill>
          <a:blip r:embed="rId4"/>
          <a:srcRect/>
          <a:stretch>
            <a:fillRect/>
          </a:stretch>
        </p:blipFill>
        <p:spPr bwMode="auto">
          <a:xfrm>
            <a:off x="1905000" y="3886200"/>
            <a:ext cx="5534025" cy="16668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lstStyle/>
          <a:p>
            <a:pPr>
              <a:buNone/>
            </a:pPr>
            <a:endParaRPr lang="en-US" dirty="0" smtClean="0"/>
          </a:p>
          <a:p>
            <a:pPr>
              <a:buNone/>
            </a:pPr>
            <a:endParaRPr lang="en-US" dirty="0" smtClean="0"/>
          </a:p>
          <a:p>
            <a:pPr algn="ctr">
              <a:buNone/>
            </a:pPr>
            <a:r>
              <a:rPr lang="en-US" sz="3200" dirty="0" smtClean="0"/>
              <a:t>KEY ATTRACTIONS OF TURKEY</a:t>
            </a:r>
          </a:p>
          <a:p>
            <a:pPr>
              <a:buNone/>
            </a:pPr>
            <a:endParaRPr lang="en-US" dirty="0" smtClean="0"/>
          </a:p>
          <a:p>
            <a:pPr algn="just"/>
            <a:r>
              <a:rPr lang="en-US" dirty="0" smtClean="0"/>
              <a:t>LARGE  AND GROWING DOMESTIC MARKET</a:t>
            </a:r>
          </a:p>
          <a:p>
            <a:pPr algn="just">
              <a:buNone/>
            </a:pPr>
            <a:endParaRPr lang="en-US" sz="1000" dirty="0" smtClean="0"/>
          </a:p>
          <a:p>
            <a:pPr algn="just"/>
            <a:r>
              <a:rPr lang="en-US" dirty="0" smtClean="0"/>
              <a:t>MATURE AND DYNAMIC PRIVATE SECTOR</a:t>
            </a:r>
          </a:p>
          <a:p>
            <a:pPr algn="just">
              <a:buNone/>
            </a:pPr>
            <a:endParaRPr lang="en-US" sz="1000" dirty="0" smtClean="0"/>
          </a:p>
          <a:p>
            <a:pPr algn="just">
              <a:buNone/>
            </a:pPr>
            <a:endParaRPr lang="en-US" dirty="0" smtClean="0"/>
          </a:p>
          <a:p>
            <a:pPr>
              <a:buNone/>
            </a:pPr>
            <a:endParaRPr lang="en-US" dirty="0"/>
          </a:p>
        </p:txBody>
      </p:sp>
      <p:pic>
        <p:nvPicPr>
          <p:cNvPr id="1027" name="Picture 3" descr="C:\Users\OZGE\Desktop\photos\investor_guide6.jpg"/>
          <p:cNvPicPr>
            <a:picLocks noChangeAspect="1" noChangeArrowheads="1"/>
          </p:cNvPicPr>
          <p:nvPr/>
        </p:nvPicPr>
        <p:blipFill>
          <a:blip r:embed="rId4"/>
          <a:srcRect/>
          <a:stretch>
            <a:fillRect/>
          </a:stretch>
        </p:blipFill>
        <p:spPr bwMode="auto">
          <a:xfrm>
            <a:off x="838200" y="3505200"/>
            <a:ext cx="7378700" cy="2222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lstStyle/>
          <a:p>
            <a:pPr>
              <a:buNone/>
            </a:pPr>
            <a:endParaRPr lang="en-US" dirty="0" smtClean="0"/>
          </a:p>
          <a:p>
            <a:pPr>
              <a:buNone/>
            </a:pPr>
            <a:endParaRPr lang="en-US" dirty="0" smtClean="0"/>
          </a:p>
          <a:p>
            <a:pPr algn="ctr">
              <a:buNone/>
            </a:pPr>
            <a:r>
              <a:rPr lang="en-US" sz="3200" dirty="0" smtClean="0"/>
              <a:t>KEY ATTRACTIONS OF TURKEY</a:t>
            </a:r>
          </a:p>
          <a:p>
            <a:pPr>
              <a:buNone/>
            </a:pPr>
            <a:endParaRPr lang="en-US" dirty="0" smtClean="0"/>
          </a:p>
          <a:p>
            <a:pPr algn="just"/>
            <a:r>
              <a:rPr lang="en-US" dirty="0" smtClean="0"/>
              <a:t>DEVELOPED INFRASTRUCTURE</a:t>
            </a:r>
          </a:p>
          <a:p>
            <a:pPr algn="just">
              <a:buNone/>
            </a:pPr>
            <a:endParaRPr lang="en-US" sz="1000" dirty="0" smtClean="0"/>
          </a:p>
          <a:p>
            <a:pPr algn="just"/>
            <a:r>
              <a:rPr lang="en-US" dirty="0" smtClean="0"/>
              <a:t>INSTITUTIONALIZED ECONOMY</a:t>
            </a:r>
          </a:p>
          <a:p>
            <a:pPr algn="just">
              <a:buNone/>
            </a:pPr>
            <a:endParaRPr lang="en-US" dirty="0" smtClean="0"/>
          </a:p>
          <a:p>
            <a:pPr algn="just">
              <a:buNone/>
            </a:pPr>
            <a:endParaRPr lang="en-US" dirty="0" smtClean="0"/>
          </a:p>
          <a:p>
            <a:pPr>
              <a:buNone/>
            </a:pPr>
            <a:endParaRPr lang="en-US" dirty="0"/>
          </a:p>
        </p:txBody>
      </p:sp>
      <p:pic>
        <p:nvPicPr>
          <p:cNvPr id="6146" name="Picture 2" descr="C:\Users\OZGE\Desktop\photos\investor_guide2.jpg"/>
          <p:cNvPicPr>
            <a:picLocks noChangeAspect="1" noChangeArrowheads="1"/>
          </p:cNvPicPr>
          <p:nvPr/>
        </p:nvPicPr>
        <p:blipFill>
          <a:blip r:embed="rId4"/>
          <a:srcRect/>
          <a:stretch>
            <a:fillRect/>
          </a:stretch>
        </p:blipFill>
        <p:spPr bwMode="auto">
          <a:xfrm>
            <a:off x="838200" y="3352800"/>
            <a:ext cx="7378700" cy="22225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lstStyle/>
          <a:p>
            <a:pPr>
              <a:buNone/>
            </a:pPr>
            <a:endParaRPr lang="en-US" dirty="0" smtClean="0"/>
          </a:p>
          <a:p>
            <a:pPr>
              <a:buNone/>
            </a:pPr>
            <a:endParaRPr lang="en-US" dirty="0" smtClean="0"/>
          </a:p>
          <a:p>
            <a:pPr algn="ctr">
              <a:buNone/>
            </a:pPr>
            <a:r>
              <a:rPr lang="en-US" sz="3200" dirty="0" smtClean="0"/>
              <a:t>KEY ATTRACTIONS OF TURKEY</a:t>
            </a:r>
          </a:p>
          <a:p>
            <a:pPr>
              <a:buNone/>
            </a:pPr>
            <a:endParaRPr lang="en-US" dirty="0" smtClean="0"/>
          </a:p>
          <a:p>
            <a:pPr>
              <a:buNone/>
            </a:pPr>
            <a:r>
              <a:rPr lang="en-US" dirty="0" smtClean="0"/>
              <a:t>    WITH ITS WONDERFUL CLIMATE, CHARMING TOWNS AND VILLAGES,  GOLDEN BEACHES,  WEALTH OF HISTORY AND FRIENDLY,  HOSPITABLE PEOPLE…</a:t>
            </a:r>
          </a:p>
          <a:p>
            <a:pPr>
              <a:buNone/>
            </a:pPr>
            <a:endParaRPr lang="en-US" dirty="0"/>
          </a:p>
        </p:txBody>
      </p:sp>
      <p:pic>
        <p:nvPicPr>
          <p:cNvPr id="3074" name="Picture 2" descr="C:\Users\OZGE\Desktop\photos\4.jpg"/>
          <p:cNvPicPr>
            <a:picLocks noChangeAspect="1" noChangeArrowheads="1"/>
          </p:cNvPicPr>
          <p:nvPr/>
        </p:nvPicPr>
        <p:blipFill>
          <a:blip r:embed="rId4"/>
          <a:srcRect/>
          <a:stretch>
            <a:fillRect/>
          </a:stretch>
        </p:blipFill>
        <p:spPr bwMode="auto">
          <a:xfrm>
            <a:off x="381000" y="3276600"/>
            <a:ext cx="3505200" cy="2590800"/>
          </a:xfrm>
          <a:prstGeom prst="rect">
            <a:avLst/>
          </a:prstGeom>
          <a:noFill/>
        </p:spPr>
      </p:pic>
      <p:pic>
        <p:nvPicPr>
          <p:cNvPr id="3075" name="Picture 3" descr="C:\Users\OZGE\Desktop\photos\kaputas.jpg"/>
          <p:cNvPicPr>
            <a:picLocks noChangeAspect="1" noChangeArrowheads="1"/>
          </p:cNvPicPr>
          <p:nvPr/>
        </p:nvPicPr>
        <p:blipFill>
          <a:blip r:embed="rId5"/>
          <a:srcRect/>
          <a:stretch>
            <a:fillRect/>
          </a:stretch>
        </p:blipFill>
        <p:spPr bwMode="auto">
          <a:xfrm>
            <a:off x="5181600" y="3276600"/>
            <a:ext cx="3429000" cy="255746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858000"/>
          </a:xfrm>
          <a:blipFill>
            <a:blip r:embed="rId3"/>
            <a:stretch>
              <a:fillRect/>
            </a:stretch>
          </a:blipFill>
        </p:spPr>
        <p:txBody>
          <a:bodyPr/>
          <a:lstStyle/>
          <a:p>
            <a:pPr>
              <a:buNone/>
            </a:pPr>
            <a:endParaRPr lang="en-US" dirty="0" smtClean="0"/>
          </a:p>
          <a:p>
            <a:pPr>
              <a:buNone/>
            </a:pPr>
            <a:endParaRPr lang="en-US" dirty="0" smtClean="0"/>
          </a:p>
          <a:p>
            <a:pPr algn="ctr">
              <a:buNone/>
            </a:pPr>
            <a:r>
              <a:rPr lang="en-US" sz="3200" dirty="0" smtClean="0"/>
              <a:t>FDI IN TURKEY</a:t>
            </a:r>
          </a:p>
          <a:p>
            <a:pPr>
              <a:buNone/>
            </a:pPr>
            <a:endParaRPr lang="en-US" dirty="0" smtClean="0"/>
          </a:p>
          <a:p>
            <a:pPr algn="just"/>
            <a:r>
              <a:rPr lang="en-US" dirty="0" smtClean="0"/>
              <a:t>Turkey is the 15</a:t>
            </a:r>
            <a:r>
              <a:rPr lang="en-US" baseline="30000" dirty="0" smtClean="0"/>
              <a:t>th</a:t>
            </a:r>
            <a:r>
              <a:rPr lang="en-US" dirty="0" smtClean="0"/>
              <a:t> most attractive destination for foreign direct investment (FDI) in the world (UNCTAD World Investment Prospects Survey, 2008-2010). </a:t>
            </a:r>
          </a:p>
          <a:p>
            <a:pPr algn="just"/>
            <a:endParaRPr lang="en-US" dirty="0" smtClean="0"/>
          </a:p>
          <a:p>
            <a:pPr algn="just"/>
            <a:endParaRPr lang="en-US" dirty="0" smtClean="0"/>
          </a:p>
          <a:p>
            <a:pPr algn="just"/>
            <a:endParaRPr lang="en-US" sz="1000" dirty="0" smtClean="0"/>
          </a:p>
          <a:p>
            <a:pPr algn="just">
              <a:buNone/>
            </a:pPr>
            <a:endParaRPr lang="en-US" dirty="0" smtClean="0"/>
          </a:p>
          <a:p>
            <a:pPr algn="just">
              <a:buNone/>
            </a:pPr>
            <a:endParaRPr lang="en-US" dirty="0" smtClean="0"/>
          </a:p>
          <a:p>
            <a:pPr>
              <a:buNone/>
            </a:pPr>
            <a:endParaRPr lang="en-US" dirty="0"/>
          </a:p>
        </p:txBody>
      </p:sp>
      <p:pic>
        <p:nvPicPr>
          <p:cNvPr id="8" name="Picture 4"/>
          <p:cNvPicPr>
            <a:picLocks noChangeAspect="1" noChangeArrowheads="1"/>
          </p:cNvPicPr>
          <p:nvPr/>
        </p:nvPicPr>
        <p:blipFill>
          <a:blip r:embed="rId4"/>
          <a:srcRect/>
          <a:stretch>
            <a:fillRect/>
          </a:stretch>
        </p:blipFill>
        <p:spPr bwMode="auto">
          <a:xfrm>
            <a:off x="2362200" y="3200400"/>
            <a:ext cx="4667250" cy="332422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743</TotalTime>
  <Words>2086</Words>
  <Application>Microsoft Office PowerPoint</Application>
  <PresentationFormat>On-screen Show (4:3)</PresentationFormat>
  <Paragraphs>524</Paragraphs>
  <Slides>40</Slides>
  <Notes>38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Origin</vt:lpstr>
      <vt:lpstr> Ozge Ogreten, CPA Auditor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2009 Ozge Ogreten, CPA Auditor</dc:title>
  <dc:creator>OZGE</dc:creator>
  <cp:lastModifiedBy>OZGE</cp:lastModifiedBy>
  <cp:revision>92</cp:revision>
  <dcterms:created xsi:type="dcterms:W3CDTF">2009-10-05T06:22:59Z</dcterms:created>
  <dcterms:modified xsi:type="dcterms:W3CDTF">2009-10-06T20:41:26Z</dcterms:modified>
</cp:coreProperties>
</file>