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rawings/legacyDiagramText4.bin" ContentType="application/vnd.ms-office.legacyDiagramTex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legacyDiagramText1.bin" ContentType="application/vnd.ms-office.legacyDiagramText"/>
  <Override PartName="/ppt/drawings/legacyDiagramText2.bin" ContentType="application/vnd.ms-office.legacyDiagramText"/>
  <Override PartName="/ppt/drawings/legacyDiagramText3.bin" ContentType="application/vnd.ms-office.legacyDiagramText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1582" r:id="rId2"/>
    <p:sldId id="1814" r:id="rId3"/>
    <p:sldId id="1793" r:id="rId4"/>
    <p:sldId id="1858" r:id="rId5"/>
    <p:sldId id="1859" r:id="rId6"/>
    <p:sldId id="1863" r:id="rId7"/>
    <p:sldId id="1861" r:id="rId8"/>
    <p:sldId id="1862" r:id="rId9"/>
    <p:sldId id="1769" r:id="rId10"/>
    <p:sldId id="1856" r:id="rId11"/>
    <p:sldId id="1857" r:id="rId12"/>
    <p:sldId id="1850" r:id="rId13"/>
    <p:sldId id="1851" r:id="rId14"/>
    <p:sldId id="1852" r:id="rId15"/>
    <p:sldId id="1853" r:id="rId16"/>
    <p:sldId id="1854" r:id="rId17"/>
    <p:sldId id="1855" r:id="rId18"/>
    <p:sldId id="1847" r:id="rId19"/>
    <p:sldId id="1844" r:id="rId20"/>
    <p:sldId id="1845" r:id="rId21"/>
    <p:sldId id="1848" r:id="rId22"/>
    <p:sldId id="1791" r:id="rId23"/>
    <p:sldId id="1864" r:id="rId24"/>
    <p:sldId id="1860" r:id="rId2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" lastIdx="6" clrIdx="0"/>
  <p:cmAuthor id="1" name="Jennifer Petrone" initials="" lastIdx="10" clrIdx="1"/>
  <p:cmAuthor id="2" name="Michael Rynowecer" initials="" lastIdx="2" clrIdx="2"/>
  <p:cmAuthor id="3" name="sgullans" initials="" lastIdx="9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13977"/>
    <a:srgbClr val="344274"/>
    <a:srgbClr val="303C6A"/>
    <a:srgbClr val="273157"/>
    <a:srgbClr val="2F3757"/>
    <a:srgbClr val="333F5F"/>
    <a:srgbClr val="67999A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166" autoAdjust="0"/>
    <p:restoredTop sz="81240" autoAdjust="0"/>
  </p:normalViewPr>
  <p:slideViewPr>
    <p:cSldViewPr snapToGrid="0">
      <p:cViewPr varScale="1">
        <p:scale>
          <a:sx n="79" d="100"/>
          <a:sy n="79" d="100"/>
        </p:scale>
        <p:origin x="-1356" y="-90"/>
      </p:cViewPr>
      <p:guideLst>
        <p:guide orient="horz" pos="1728"/>
        <p:guide pos="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426" cy="4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78" tIns="47841" rIns="95678" bIns="47841" numCol="1" anchor="t" anchorCtr="0" compatLnSpc="1">
            <a:prstTxWarp prst="textNoShape">
              <a:avLst/>
            </a:prstTxWarp>
          </a:bodyPr>
          <a:lstStyle>
            <a:lvl1pPr algn="l" defTabSz="958927">
              <a:spcBef>
                <a:spcPct val="20000"/>
              </a:spcBef>
              <a:buFontTx/>
              <a:buChar char="»"/>
              <a:defRPr sz="1100" b="0" u="none">
                <a:latin typeface="Optima Oblique" pitchFamily="34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74" y="0"/>
            <a:ext cx="3169426" cy="4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78" tIns="47841" rIns="95678" bIns="47841" numCol="1" anchor="t" anchorCtr="0" compatLnSpc="1">
            <a:prstTxWarp prst="textNoShape">
              <a:avLst/>
            </a:prstTxWarp>
          </a:bodyPr>
          <a:lstStyle>
            <a:lvl1pPr algn="r" defTabSz="958927">
              <a:spcBef>
                <a:spcPct val="20000"/>
              </a:spcBef>
              <a:buFontTx/>
              <a:buChar char="»"/>
              <a:defRPr sz="1100" b="0" u="none">
                <a:latin typeface="Optima Oblique" pitchFamily="34" charset="0"/>
              </a:defRPr>
            </a:lvl1pPr>
          </a:lstStyle>
          <a:p>
            <a:fld id="{BC3DE717-5CFD-4943-9ECC-160984149FDE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022"/>
            <a:ext cx="3169426" cy="4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78" tIns="47841" rIns="95678" bIns="47841" numCol="1" anchor="b" anchorCtr="0" compatLnSpc="1">
            <a:prstTxWarp prst="textNoShape">
              <a:avLst/>
            </a:prstTxWarp>
          </a:bodyPr>
          <a:lstStyle>
            <a:lvl1pPr algn="l" defTabSz="958927">
              <a:spcBef>
                <a:spcPct val="20000"/>
              </a:spcBef>
              <a:buFontTx/>
              <a:buChar char="»"/>
              <a:defRPr sz="1100" b="0" u="none">
                <a:latin typeface="Optima Oblique" pitchFamily="34" charset="0"/>
              </a:defRPr>
            </a:lvl1pPr>
          </a:lstStyle>
          <a:p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74" y="9119022"/>
            <a:ext cx="3169426" cy="4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78" tIns="47841" rIns="95678" bIns="47841" numCol="1" anchor="b" anchorCtr="0" compatLnSpc="1">
            <a:prstTxWarp prst="textNoShape">
              <a:avLst/>
            </a:prstTxWarp>
          </a:bodyPr>
          <a:lstStyle>
            <a:lvl1pPr algn="r" defTabSz="958927">
              <a:spcBef>
                <a:spcPct val="20000"/>
              </a:spcBef>
              <a:buFontTx/>
              <a:buChar char="»"/>
              <a:defRPr sz="1100" b="0" u="none">
                <a:latin typeface="Optima Oblique" pitchFamily="34" charset="0"/>
              </a:defRPr>
            </a:lvl1pPr>
          </a:lstStyle>
          <a:p>
            <a:fld id="{01059E60-F07C-487C-BAC5-FFC1264F29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80951" cy="47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7" tIns="46952" rIns="93907" bIns="46952" numCol="1" anchor="t" anchorCtr="0" compatLnSpc="1">
            <a:prstTxWarp prst="textNoShape">
              <a:avLst/>
            </a:prstTxWarp>
          </a:bodyPr>
          <a:lstStyle>
            <a:lvl1pPr algn="l" defTabSz="940928">
              <a:spcBef>
                <a:spcPct val="20000"/>
              </a:spcBef>
              <a:defRPr sz="1100" b="0" u="none">
                <a:latin typeface="Optima Oblique" pitchFamily="34" charset="0"/>
              </a:defRPr>
            </a:lvl1pPr>
          </a:lstStyle>
          <a:p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4249" y="0"/>
            <a:ext cx="3180951" cy="47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7" tIns="46952" rIns="93907" bIns="46952" numCol="1" anchor="t" anchorCtr="0" compatLnSpc="1">
            <a:prstTxWarp prst="textNoShape">
              <a:avLst/>
            </a:prstTxWarp>
          </a:bodyPr>
          <a:lstStyle>
            <a:lvl1pPr algn="r" defTabSz="940928">
              <a:spcBef>
                <a:spcPct val="20000"/>
              </a:spcBef>
              <a:defRPr sz="1100" b="0" u="none">
                <a:latin typeface="Optima Oblique" pitchFamily="34" charset="0"/>
              </a:defRPr>
            </a:lvl1pPr>
          </a:lstStyle>
          <a:p>
            <a:fld id="{761CA3E2-EBAF-4A82-8EDB-CE11653DF95D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921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47775" y="706438"/>
            <a:ext cx="4829175" cy="3621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8238" y="4564398"/>
            <a:ext cx="5398726" cy="4331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7" tIns="46952" rIns="93907" bIns="469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8797"/>
            <a:ext cx="3180951" cy="47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7" tIns="46952" rIns="93907" bIns="46952" numCol="1" anchor="b" anchorCtr="0" compatLnSpc="1">
            <a:prstTxWarp prst="textNoShape">
              <a:avLst/>
            </a:prstTxWarp>
          </a:bodyPr>
          <a:lstStyle>
            <a:lvl1pPr algn="l" defTabSz="940928">
              <a:spcBef>
                <a:spcPct val="20000"/>
              </a:spcBef>
              <a:defRPr sz="1100" b="0" u="none">
                <a:latin typeface="Optima Oblique" pitchFamily="34" charset="0"/>
              </a:defRPr>
            </a:lvl1pPr>
          </a:lstStyle>
          <a:p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4249" y="9128797"/>
            <a:ext cx="3180951" cy="47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7" tIns="46952" rIns="93907" bIns="46952" numCol="1" anchor="b" anchorCtr="0" compatLnSpc="1">
            <a:prstTxWarp prst="textNoShape">
              <a:avLst/>
            </a:prstTxWarp>
          </a:bodyPr>
          <a:lstStyle>
            <a:lvl1pPr algn="r" defTabSz="940928">
              <a:spcBef>
                <a:spcPct val="20000"/>
              </a:spcBef>
              <a:defRPr sz="1100" b="0" u="none">
                <a:latin typeface="Optima Oblique" pitchFamily="34" charset="0"/>
              </a:defRPr>
            </a:lvl1pPr>
          </a:lstStyle>
          <a:p>
            <a:fld id="{C53476E7-BC82-46E1-8CD2-B63617EFA8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 Oblique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 Oblique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 Oblique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 Oblique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 Oblique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BFB6C7B-7864-4B36-BFA4-4361B2889F17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CAF49-46B7-4AF7-AFF0-261A37AE37D2}" type="slidenum">
              <a:rPr lang="en-US"/>
              <a:pPr/>
              <a:t>0</a:t>
            </a:fld>
            <a:endParaRPr lang="en-US"/>
          </a:p>
        </p:txBody>
      </p:sp>
      <p:sp>
        <p:nvSpPr>
          <p:cNvPr id="451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7775" y="708025"/>
            <a:ext cx="4827588" cy="3619500"/>
          </a:xfrm>
          <a:ln/>
        </p:spPr>
      </p:sp>
      <p:sp>
        <p:nvSpPr>
          <p:cNvPr id="451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592" y="4564398"/>
            <a:ext cx="5402018" cy="4328197"/>
          </a:xfrm>
        </p:spPr>
        <p:txBody>
          <a:bodyPr lIns="94107" tIns="47054" rIns="94107" bIns="4705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52F1926-5D83-436C-B5AC-493F07FA2290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BC5DD-F882-4D19-8E6E-0E36728D24A9}" type="slidenum">
              <a:rPr lang="en-US"/>
              <a:pPr/>
              <a:t>9</a:t>
            </a:fld>
            <a:endParaRPr lang="en-US"/>
          </a:p>
        </p:txBody>
      </p:sp>
      <p:sp>
        <p:nvSpPr>
          <p:cNvPr id="5129218" name="Rectangle 3"/>
          <p:cNvSpPr txBox="1">
            <a:spLocks noGrp="1" noChangeArrowheads="1"/>
          </p:cNvSpPr>
          <p:nvPr/>
        </p:nvSpPr>
        <p:spPr bwMode="auto">
          <a:xfrm>
            <a:off x="4132602" y="0"/>
            <a:ext cx="3182598" cy="47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24" tIns="46911" rIns="93824" bIns="46911"/>
          <a:lstStyle/>
          <a:p>
            <a:pPr algn="r" defTabSz="940928">
              <a:spcBef>
                <a:spcPct val="20000"/>
              </a:spcBef>
            </a:pPr>
            <a:fld id="{48AE7B8C-8787-4EF0-83F2-FC4D781E9869}" type="datetime1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29219" name="Rectangle 7"/>
          <p:cNvSpPr txBox="1">
            <a:spLocks noGrp="1" noChangeArrowheads="1"/>
          </p:cNvSpPr>
          <p:nvPr/>
        </p:nvSpPr>
        <p:spPr bwMode="auto">
          <a:xfrm>
            <a:off x="4132602" y="9127168"/>
            <a:ext cx="3182598" cy="47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24" tIns="46911" rIns="93824" bIns="46911" anchor="b"/>
          <a:lstStyle/>
          <a:p>
            <a:pPr algn="r" defTabSz="940928">
              <a:spcBef>
                <a:spcPct val="20000"/>
              </a:spcBef>
            </a:pPr>
            <a:fld id="{D2EB95E6-4E67-4677-A2C6-93A8A0AC4B14}" type="slidenum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2922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2538" y="708025"/>
            <a:ext cx="4827587" cy="3619500"/>
          </a:xfrm>
          <a:ln/>
        </p:spPr>
      </p:sp>
      <p:sp>
        <p:nvSpPr>
          <p:cNvPr id="512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4939"/>
          </a:xfrm>
        </p:spPr>
        <p:txBody>
          <a:bodyPr lIns="94329" tIns="47166" rIns="94329" bIns="4716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67DAFB0-7203-4816-9575-1C7BBE6E0C3B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047B9-46CE-47F0-BE6D-9EFC7207F174}" type="slidenum">
              <a:rPr lang="en-US"/>
              <a:pPr/>
              <a:t>10</a:t>
            </a:fld>
            <a:endParaRPr lang="en-US"/>
          </a:p>
        </p:txBody>
      </p:sp>
      <p:sp>
        <p:nvSpPr>
          <p:cNvPr id="51312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2538" y="706438"/>
            <a:ext cx="4827587" cy="3619500"/>
          </a:xfrm>
          <a:ln/>
        </p:spPr>
      </p:sp>
      <p:sp>
        <p:nvSpPr>
          <p:cNvPr id="513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8197"/>
          </a:xfrm>
        </p:spPr>
        <p:txBody>
          <a:bodyPr lIns="92564" tIns="46281" rIns="92564" bIns="4628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570B5AE-6F4E-4798-B5A6-61B06C1C6E51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1A83F-4389-4CDF-A8EF-0A5524AB11B3}" type="slidenum">
              <a:rPr lang="en-US"/>
              <a:pPr/>
              <a:t>11</a:t>
            </a:fld>
            <a:endParaRPr lang="en-US"/>
          </a:p>
        </p:txBody>
      </p:sp>
      <p:sp>
        <p:nvSpPr>
          <p:cNvPr id="5116930" name="Rectangle 3"/>
          <p:cNvSpPr txBox="1">
            <a:spLocks noGrp="1" noChangeArrowheads="1"/>
          </p:cNvSpPr>
          <p:nvPr/>
        </p:nvSpPr>
        <p:spPr bwMode="auto">
          <a:xfrm>
            <a:off x="4132602" y="0"/>
            <a:ext cx="3182598" cy="47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71" tIns="47233" rIns="94471" bIns="47233"/>
          <a:lstStyle/>
          <a:p>
            <a:pPr algn="r" defTabSz="947473">
              <a:spcBef>
                <a:spcPct val="20000"/>
              </a:spcBef>
            </a:pPr>
            <a:fld id="{E92A6EC2-0A4C-4A96-B44F-662CD6B587C2}" type="datetime1">
              <a:rPr lang="en-US" sz="1100" b="0" u="none">
                <a:latin typeface="Optima Oblique" pitchFamily="34" charset="0"/>
              </a:rPr>
              <a:pPr algn="r" defTabSz="947473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16931" name="Rectangle 7"/>
          <p:cNvSpPr txBox="1">
            <a:spLocks noGrp="1" noChangeArrowheads="1"/>
          </p:cNvSpPr>
          <p:nvPr/>
        </p:nvSpPr>
        <p:spPr bwMode="auto">
          <a:xfrm>
            <a:off x="4132602" y="9127168"/>
            <a:ext cx="3182598" cy="47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71" tIns="47233" rIns="94471" bIns="47233" anchor="b"/>
          <a:lstStyle/>
          <a:p>
            <a:pPr algn="r" defTabSz="947473">
              <a:spcBef>
                <a:spcPct val="20000"/>
              </a:spcBef>
            </a:pPr>
            <a:fld id="{327F13C7-0A04-47E9-8C7C-6EE6D45F3C13}" type="slidenum">
              <a:rPr lang="en-US" sz="1100" b="0" u="none">
                <a:latin typeface="Optima Oblique" pitchFamily="34" charset="0"/>
              </a:rPr>
              <a:pPr algn="r" defTabSz="947473">
                <a:spcBef>
                  <a:spcPct val="20000"/>
                </a:spcBef>
              </a:pPr>
              <a:t>11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1693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169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6028"/>
            <a:ext cx="5398726" cy="4328196"/>
          </a:xfrm>
        </p:spPr>
        <p:txBody>
          <a:bodyPr lIns="97463" tIns="48732" rIns="97463" bIns="4873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3F20CDA-7234-4181-A42C-C86B2353D2D8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7F5D59-A7BD-41DF-B7EB-148339C842A0}" type="slidenum">
              <a:rPr lang="en-US"/>
              <a:pPr/>
              <a:t>12</a:t>
            </a:fld>
            <a:endParaRPr lang="en-US"/>
          </a:p>
        </p:txBody>
      </p:sp>
      <p:sp>
        <p:nvSpPr>
          <p:cNvPr id="5118978" name="Rectangle 3"/>
          <p:cNvSpPr txBox="1">
            <a:spLocks noGrp="1" noChangeArrowheads="1"/>
          </p:cNvSpPr>
          <p:nvPr/>
        </p:nvSpPr>
        <p:spPr bwMode="auto">
          <a:xfrm>
            <a:off x="4132602" y="0"/>
            <a:ext cx="3182598" cy="47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24" tIns="46911" rIns="93824" bIns="46911"/>
          <a:lstStyle/>
          <a:p>
            <a:pPr algn="r" defTabSz="940928">
              <a:spcBef>
                <a:spcPct val="20000"/>
              </a:spcBef>
            </a:pPr>
            <a:fld id="{0BF1D18A-8435-4483-8A78-B2D58DBE8A8F}" type="datetime1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18979" name="Rectangle 7"/>
          <p:cNvSpPr txBox="1">
            <a:spLocks noGrp="1" noChangeArrowheads="1"/>
          </p:cNvSpPr>
          <p:nvPr/>
        </p:nvSpPr>
        <p:spPr bwMode="auto">
          <a:xfrm>
            <a:off x="4132602" y="9127168"/>
            <a:ext cx="3182598" cy="47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24" tIns="46911" rIns="93824" bIns="46911" anchor="b"/>
          <a:lstStyle/>
          <a:p>
            <a:pPr algn="r" defTabSz="940928">
              <a:spcBef>
                <a:spcPct val="20000"/>
              </a:spcBef>
            </a:pPr>
            <a:fld id="{BEFE2751-C92E-4A30-9412-37228C17F56E}" type="slidenum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12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1898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9363" y="706438"/>
            <a:ext cx="4829175" cy="3621087"/>
          </a:xfrm>
          <a:ln/>
        </p:spPr>
      </p:sp>
      <p:sp>
        <p:nvSpPr>
          <p:cNvPr id="51189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8197"/>
          </a:xfrm>
        </p:spPr>
        <p:txBody>
          <a:bodyPr lIns="96503" tIns="48250" rIns="96503" bIns="48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45D074D-FCBF-456E-B431-6A49D25E04F4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42D41-89F2-4E1C-986E-F53B591C5B68}" type="slidenum">
              <a:rPr lang="en-US"/>
              <a:pPr/>
              <a:t>13</a:t>
            </a:fld>
            <a:endParaRPr lang="en-US"/>
          </a:p>
        </p:txBody>
      </p:sp>
      <p:sp>
        <p:nvSpPr>
          <p:cNvPr id="51210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0950" y="706438"/>
            <a:ext cx="4826000" cy="3619500"/>
          </a:xfrm>
          <a:ln/>
        </p:spPr>
      </p:sp>
      <p:sp>
        <p:nvSpPr>
          <p:cNvPr id="51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6028"/>
            <a:ext cx="5398726" cy="4328196"/>
          </a:xfrm>
        </p:spPr>
        <p:txBody>
          <a:bodyPr lIns="98163" tIns="49082" rIns="98163" bIns="4908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8C15AE3-0B91-4B88-8DFF-AB66F7745273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F7F60F-FF0A-4715-990C-7C958FC1F2C5}" type="slidenum">
              <a:rPr lang="en-US"/>
              <a:pPr/>
              <a:t>14</a:t>
            </a:fld>
            <a:endParaRPr lang="en-US"/>
          </a:p>
        </p:txBody>
      </p:sp>
      <p:sp>
        <p:nvSpPr>
          <p:cNvPr id="51230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0950" y="706438"/>
            <a:ext cx="4826000" cy="3619500"/>
          </a:xfrm>
          <a:ln/>
        </p:spPr>
      </p:sp>
      <p:sp>
        <p:nvSpPr>
          <p:cNvPr id="512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6028"/>
            <a:ext cx="5398726" cy="4328196"/>
          </a:xfrm>
        </p:spPr>
        <p:txBody>
          <a:bodyPr lIns="98163" tIns="49082" rIns="98163" bIns="4908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2E115-17DA-427D-8E6A-0FF56862967D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901FB-6F84-477A-8D3B-BD4279ECD922}" type="slidenum">
              <a:rPr lang="en-US"/>
              <a:pPr/>
              <a:t>15</a:t>
            </a:fld>
            <a:endParaRPr lang="en-US"/>
          </a:p>
        </p:txBody>
      </p:sp>
      <p:sp>
        <p:nvSpPr>
          <p:cNvPr id="51251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9363" y="706438"/>
            <a:ext cx="4829175" cy="3621087"/>
          </a:xfrm>
          <a:ln/>
        </p:spPr>
      </p:sp>
      <p:sp>
        <p:nvSpPr>
          <p:cNvPr id="512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8197"/>
          </a:xfrm>
        </p:spPr>
        <p:txBody>
          <a:bodyPr lIns="91916" tIns="45958" rIns="91916" bIns="4595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930A07C-D481-4851-AD75-8E056455F940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0CBBD-F789-4C8D-8ABE-3A495ACDF836}" type="slidenum">
              <a:rPr lang="en-US"/>
              <a:pPr/>
              <a:t>16</a:t>
            </a:fld>
            <a:endParaRPr lang="en-US"/>
          </a:p>
        </p:txBody>
      </p:sp>
      <p:sp>
        <p:nvSpPr>
          <p:cNvPr id="5127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9363" y="706438"/>
            <a:ext cx="4829175" cy="3621087"/>
          </a:xfrm>
          <a:ln/>
        </p:spPr>
      </p:sp>
      <p:sp>
        <p:nvSpPr>
          <p:cNvPr id="512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8197"/>
          </a:xfrm>
        </p:spPr>
        <p:txBody>
          <a:bodyPr lIns="91916" tIns="45958" rIns="91916" bIns="4595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9518800-1F0E-43C1-8AC4-1E474DA57689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E602E-8D38-412F-AF9F-42CFCDFF5261}" type="slidenum">
              <a:rPr lang="en-US"/>
              <a:pPr/>
              <a:t>17</a:t>
            </a:fld>
            <a:endParaRPr lang="en-US"/>
          </a:p>
        </p:txBody>
      </p:sp>
      <p:sp>
        <p:nvSpPr>
          <p:cNvPr id="5106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0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0A9F445-B2C9-425C-AAA4-604DC0B31BD1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1F621-38F9-455E-93E8-F8DDBAD99820}" type="slidenum">
              <a:rPr lang="en-US"/>
              <a:pPr/>
              <a:t>18</a:t>
            </a:fld>
            <a:endParaRPr lang="en-US"/>
          </a:p>
        </p:txBody>
      </p:sp>
      <p:sp>
        <p:nvSpPr>
          <p:cNvPr id="5100546" name="Rectangle 3"/>
          <p:cNvSpPr txBox="1">
            <a:spLocks noGrp="1" noChangeArrowheads="1"/>
          </p:cNvSpPr>
          <p:nvPr/>
        </p:nvSpPr>
        <p:spPr bwMode="auto">
          <a:xfrm>
            <a:off x="4134249" y="0"/>
            <a:ext cx="3180951" cy="47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66" tIns="46931" rIns="93866" bIns="46931"/>
          <a:lstStyle/>
          <a:p>
            <a:pPr algn="r" defTabSz="940928">
              <a:spcBef>
                <a:spcPct val="20000"/>
              </a:spcBef>
            </a:pPr>
            <a:fld id="{37048574-562B-4FEA-BC50-7D7C1AAFF2A7}" type="datetime1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00547" name="Rectangle 7"/>
          <p:cNvSpPr txBox="1">
            <a:spLocks noGrp="1" noChangeArrowheads="1"/>
          </p:cNvSpPr>
          <p:nvPr/>
        </p:nvSpPr>
        <p:spPr bwMode="auto">
          <a:xfrm>
            <a:off x="4134249" y="9128797"/>
            <a:ext cx="3180951" cy="47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66" tIns="46931" rIns="93866" bIns="46931" anchor="b"/>
          <a:lstStyle/>
          <a:p>
            <a:pPr algn="r" defTabSz="940928">
              <a:spcBef>
                <a:spcPct val="20000"/>
              </a:spcBef>
            </a:pPr>
            <a:fld id="{1D7E9342-1615-4342-8BEE-2F247136A2E0}" type="slidenum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18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0054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7775" y="708025"/>
            <a:ext cx="4827588" cy="3619500"/>
          </a:xfrm>
          <a:ln/>
        </p:spPr>
      </p:sp>
      <p:sp>
        <p:nvSpPr>
          <p:cNvPr id="51005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592" y="4566028"/>
            <a:ext cx="5402018" cy="4326567"/>
          </a:xfrm>
        </p:spPr>
        <p:txBody>
          <a:bodyPr lIns="97421" tIns="48709" rIns="97421" bIns="4870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B63FA51-462F-4838-B63B-1934334C4586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758ECF-0BA3-4F8C-8924-DF9EA94FCD22}" type="slidenum">
              <a:rPr lang="en-US"/>
              <a:pPr/>
              <a:t>1</a:t>
            </a:fld>
            <a:endParaRPr lang="en-US"/>
          </a:p>
        </p:txBody>
      </p:sp>
      <p:sp>
        <p:nvSpPr>
          <p:cNvPr id="5031938" name="Rectangle 3"/>
          <p:cNvSpPr txBox="1">
            <a:spLocks noGrp="1" noChangeArrowheads="1"/>
          </p:cNvSpPr>
          <p:nvPr/>
        </p:nvSpPr>
        <p:spPr bwMode="auto">
          <a:xfrm>
            <a:off x="4134249" y="0"/>
            <a:ext cx="3180951" cy="47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89" tIns="46943" rIns="93889" bIns="46943"/>
          <a:lstStyle/>
          <a:p>
            <a:pPr algn="r" defTabSz="940928">
              <a:spcBef>
                <a:spcPct val="20000"/>
              </a:spcBef>
            </a:pPr>
            <a:fld id="{55EEB42F-98B6-423C-A959-D3BABD6450A3}" type="datetime1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031939" name="Rectangle 7"/>
          <p:cNvSpPr txBox="1">
            <a:spLocks noGrp="1" noChangeArrowheads="1"/>
          </p:cNvSpPr>
          <p:nvPr/>
        </p:nvSpPr>
        <p:spPr bwMode="auto">
          <a:xfrm>
            <a:off x="4134249" y="9128797"/>
            <a:ext cx="3180951" cy="47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89" tIns="46943" rIns="93889" bIns="46943" anchor="b"/>
          <a:lstStyle/>
          <a:p>
            <a:pPr algn="r" defTabSz="940928">
              <a:spcBef>
                <a:spcPct val="20000"/>
              </a:spcBef>
            </a:pPr>
            <a:fld id="{0622F848-2C69-4B61-B36C-ABB24951F77F}" type="slidenum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1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03194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31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3889" tIns="46943" rIns="93889" bIns="4694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A143A56-8F28-4461-A59A-499EA952740D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7FE5F9-F153-4F5E-A22E-58E9AE5C5CA9}" type="slidenum">
              <a:rPr lang="en-US"/>
              <a:pPr/>
              <a:t>19</a:t>
            </a:fld>
            <a:endParaRPr lang="en-US"/>
          </a:p>
        </p:txBody>
      </p:sp>
      <p:sp>
        <p:nvSpPr>
          <p:cNvPr id="51025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9363" y="706438"/>
            <a:ext cx="4829175" cy="3621087"/>
          </a:xfrm>
          <a:ln/>
        </p:spPr>
      </p:sp>
      <p:sp>
        <p:nvSpPr>
          <p:cNvPr id="510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8197"/>
          </a:xfrm>
        </p:spPr>
        <p:txBody>
          <a:bodyPr lIns="91916" tIns="45958" rIns="91916" bIns="4595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E899490-081A-48F2-940F-F60CDD9762B5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BDD4B-DD17-44C9-8469-248068D752C0}" type="slidenum">
              <a:rPr lang="en-US"/>
              <a:pPr/>
              <a:t>20</a:t>
            </a:fld>
            <a:endParaRPr lang="en-US"/>
          </a:p>
        </p:txBody>
      </p:sp>
      <p:sp>
        <p:nvSpPr>
          <p:cNvPr id="51087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3013" y="706438"/>
            <a:ext cx="4827587" cy="3621087"/>
          </a:xfrm>
          <a:ln/>
        </p:spPr>
      </p:sp>
      <p:sp>
        <p:nvSpPr>
          <p:cNvPr id="510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6028"/>
            <a:ext cx="5398726" cy="4328196"/>
          </a:xfrm>
        </p:spPr>
        <p:txBody>
          <a:bodyPr lIns="96881" tIns="48440" rIns="96881" bIns="484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1408E43-D0BE-45FB-9916-AEC2C1D919A1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548B98-0531-4F55-9ACD-9E327D20826A}" type="slidenum">
              <a:rPr lang="en-US"/>
              <a:pPr/>
              <a:t>21</a:t>
            </a:fld>
            <a:endParaRPr lang="en-US"/>
          </a:p>
        </p:txBody>
      </p:sp>
      <p:sp>
        <p:nvSpPr>
          <p:cNvPr id="49766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3013" y="706438"/>
            <a:ext cx="4827587" cy="3621087"/>
          </a:xfrm>
          <a:ln/>
        </p:spPr>
      </p:sp>
      <p:sp>
        <p:nvSpPr>
          <p:cNvPr id="497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6028"/>
            <a:ext cx="5398726" cy="4328196"/>
          </a:xfrm>
        </p:spPr>
        <p:txBody>
          <a:bodyPr lIns="96881" tIns="48440" rIns="96881" bIns="484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D4E16BB-EE8C-4397-A4EE-2C16FBD479D4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13A811-EDA8-42DC-A518-7EFDFA7A02D1}" type="slidenum">
              <a:rPr lang="en-US"/>
              <a:pPr/>
              <a:t>22</a:t>
            </a:fld>
            <a:endParaRPr lang="en-US"/>
          </a:p>
        </p:txBody>
      </p:sp>
      <p:sp>
        <p:nvSpPr>
          <p:cNvPr id="5145602" name="Rectangle 3"/>
          <p:cNvSpPr txBox="1">
            <a:spLocks noGrp="1" noChangeArrowheads="1"/>
          </p:cNvSpPr>
          <p:nvPr/>
        </p:nvSpPr>
        <p:spPr bwMode="auto">
          <a:xfrm>
            <a:off x="4135895" y="0"/>
            <a:ext cx="3179305" cy="47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66" tIns="46331" rIns="92666" bIns="46331"/>
          <a:lstStyle/>
          <a:p>
            <a:pPr algn="r" defTabSz="927836">
              <a:spcBef>
                <a:spcPct val="20000"/>
              </a:spcBef>
            </a:pPr>
            <a:fld id="{485E0947-355A-46FD-8A61-4CAD900758DF}" type="datetime1">
              <a:rPr lang="en-US" sz="1100" b="0" u="none">
                <a:latin typeface="Optima Oblique" pitchFamily="34" charset="0"/>
              </a:rPr>
              <a:pPr algn="r" defTabSz="927836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45603" name="Rectangle 7"/>
          <p:cNvSpPr txBox="1">
            <a:spLocks noGrp="1" noChangeArrowheads="1"/>
          </p:cNvSpPr>
          <p:nvPr/>
        </p:nvSpPr>
        <p:spPr bwMode="auto">
          <a:xfrm>
            <a:off x="4135895" y="9130426"/>
            <a:ext cx="3179305" cy="47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66" tIns="46331" rIns="92666" bIns="46331" anchor="b"/>
          <a:lstStyle/>
          <a:p>
            <a:pPr algn="r" defTabSz="927836">
              <a:spcBef>
                <a:spcPct val="20000"/>
              </a:spcBef>
            </a:pPr>
            <a:fld id="{3ED758E0-6848-4C07-8752-874DFDED2419}" type="slidenum">
              <a:rPr lang="en-US" sz="1100" b="0" u="none">
                <a:latin typeface="Optima Oblique" pitchFamily="34" charset="0"/>
              </a:rPr>
              <a:pPr algn="r" defTabSz="927836">
                <a:spcBef>
                  <a:spcPct val="20000"/>
                </a:spcBef>
              </a:pPr>
              <a:t>22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4560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6188" y="706438"/>
            <a:ext cx="4829175" cy="3621087"/>
          </a:xfrm>
          <a:ln/>
        </p:spPr>
      </p:sp>
      <p:sp>
        <p:nvSpPr>
          <p:cNvPr id="514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592" y="4564398"/>
            <a:ext cx="5402018" cy="4331455"/>
          </a:xfrm>
        </p:spPr>
        <p:txBody>
          <a:bodyPr lIns="92666" tIns="46331" rIns="92666" bIns="4633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52AE567-8CEC-456F-8F1E-E6353F58A3F7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089605-4CC9-46BA-AE7A-1A7B59A4D32E}" type="slidenum">
              <a:rPr lang="en-US"/>
              <a:pPr/>
              <a:t>23</a:t>
            </a:fld>
            <a:endParaRPr lang="en-US"/>
          </a:p>
        </p:txBody>
      </p:sp>
      <p:sp>
        <p:nvSpPr>
          <p:cNvPr id="51374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7775" y="708025"/>
            <a:ext cx="4827588" cy="3619500"/>
          </a:xfrm>
          <a:ln/>
        </p:spPr>
      </p:sp>
      <p:sp>
        <p:nvSpPr>
          <p:cNvPr id="513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592" y="4564398"/>
            <a:ext cx="5402018" cy="4328197"/>
          </a:xfrm>
        </p:spPr>
        <p:txBody>
          <a:bodyPr lIns="94107" tIns="47054" rIns="94107" bIns="4705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E0F553F-8D53-4039-8F62-8A8EAF6A52A4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BCE09C-7B55-44E9-A47F-16F79EABE17C}" type="slidenum">
              <a:rPr lang="en-US"/>
              <a:pPr/>
              <a:t>2</a:t>
            </a:fld>
            <a:endParaRPr lang="en-US"/>
          </a:p>
        </p:txBody>
      </p:sp>
      <p:sp>
        <p:nvSpPr>
          <p:cNvPr id="49807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9363" y="708025"/>
            <a:ext cx="4827587" cy="3619500"/>
          </a:xfrm>
          <a:ln/>
        </p:spPr>
      </p:sp>
      <p:sp>
        <p:nvSpPr>
          <p:cNvPr id="498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4945" y="4564398"/>
            <a:ext cx="5405312" cy="4328197"/>
          </a:xfrm>
        </p:spPr>
        <p:txBody>
          <a:bodyPr lIns="96105" tIns="48053" rIns="96105" bIns="4805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E30BA9-C7DE-49C9-B8B7-CBDEA4A2910F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80DB9-5B7E-48FB-9071-45756D2C4048}" type="slidenum">
              <a:rPr lang="en-US"/>
              <a:pPr/>
              <a:t>3</a:t>
            </a:fld>
            <a:endParaRPr lang="en-US"/>
          </a:p>
        </p:txBody>
      </p:sp>
      <p:sp>
        <p:nvSpPr>
          <p:cNvPr id="5133314" name="Rectangle 3"/>
          <p:cNvSpPr txBox="1">
            <a:spLocks noGrp="1" noChangeArrowheads="1"/>
          </p:cNvSpPr>
          <p:nvPr/>
        </p:nvSpPr>
        <p:spPr bwMode="auto">
          <a:xfrm>
            <a:off x="4135895" y="0"/>
            <a:ext cx="3179305" cy="47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53" tIns="46324" rIns="92653" bIns="46324"/>
          <a:lstStyle/>
          <a:p>
            <a:pPr algn="r" defTabSz="927836">
              <a:spcBef>
                <a:spcPct val="20000"/>
              </a:spcBef>
            </a:pPr>
            <a:fld id="{1CB59E72-7AA6-4D5A-B22C-DF6D0913AB9F}" type="datetime1">
              <a:rPr lang="en-US" sz="1100" b="0" u="none">
                <a:latin typeface="Optima Oblique" pitchFamily="34" charset="0"/>
              </a:rPr>
              <a:pPr algn="r" defTabSz="927836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33315" name="Rectangle 7"/>
          <p:cNvSpPr txBox="1">
            <a:spLocks noGrp="1" noChangeArrowheads="1"/>
          </p:cNvSpPr>
          <p:nvPr/>
        </p:nvSpPr>
        <p:spPr bwMode="auto">
          <a:xfrm>
            <a:off x="4135895" y="9130426"/>
            <a:ext cx="3179305" cy="47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53" tIns="46324" rIns="92653" bIns="46324" anchor="b"/>
          <a:lstStyle/>
          <a:p>
            <a:pPr algn="r" defTabSz="927836">
              <a:spcBef>
                <a:spcPct val="20000"/>
              </a:spcBef>
            </a:pPr>
            <a:fld id="{06D08AFA-0669-4A1C-8277-935BD8E7132B}" type="slidenum">
              <a:rPr lang="en-US" sz="1100" b="0" u="none">
                <a:latin typeface="Optima Oblique" pitchFamily="34" charset="0"/>
              </a:rPr>
              <a:pPr algn="r" defTabSz="927836">
                <a:spcBef>
                  <a:spcPct val="20000"/>
                </a:spcBef>
              </a:pPr>
              <a:t>3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3331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6188" y="706438"/>
            <a:ext cx="4829175" cy="3621087"/>
          </a:xfrm>
          <a:ln/>
        </p:spPr>
      </p:sp>
      <p:sp>
        <p:nvSpPr>
          <p:cNvPr id="513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592" y="4567656"/>
            <a:ext cx="5402018" cy="4328197"/>
          </a:xfrm>
        </p:spPr>
        <p:txBody>
          <a:bodyPr lIns="95302" tIns="47652" rIns="95302" bIns="4765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56F97AD-5C6A-4405-9AFE-ADB1C3EFB2CC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8A4C0-2F98-4A8E-924A-3B202F201F02}" type="slidenum">
              <a:rPr lang="en-US"/>
              <a:pPr/>
              <a:t>4</a:t>
            </a:fld>
            <a:endParaRPr lang="en-US"/>
          </a:p>
        </p:txBody>
      </p:sp>
      <p:sp>
        <p:nvSpPr>
          <p:cNvPr id="5135362" name="Rectangle 3"/>
          <p:cNvSpPr txBox="1">
            <a:spLocks noGrp="1" noChangeArrowheads="1"/>
          </p:cNvSpPr>
          <p:nvPr/>
        </p:nvSpPr>
        <p:spPr bwMode="auto">
          <a:xfrm>
            <a:off x="4135895" y="0"/>
            <a:ext cx="3179305" cy="47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53" tIns="46324" rIns="92653" bIns="46324"/>
          <a:lstStyle/>
          <a:p>
            <a:pPr algn="r" defTabSz="927836">
              <a:spcBef>
                <a:spcPct val="20000"/>
              </a:spcBef>
            </a:pPr>
            <a:fld id="{317CDCC5-EDD9-4B5A-B9FE-6D9A757C2CE7}" type="datetime1">
              <a:rPr lang="en-US" sz="1100" b="0" u="none">
                <a:latin typeface="Optima Oblique" pitchFamily="34" charset="0"/>
              </a:rPr>
              <a:pPr algn="r" defTabSz="927836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35363" name="Rectangle 7"/>
          <p:cNvSpPr txBox="1">
            <a:spLocks noGrp="1" noChangeArrowheads="1"/>
          </p:cNvSpPr>
          <p:nvPr/>
        </p:nvSpPr>
        <p:spPr bwMode="auto">
          <a:xfrm>
            <a:off x="4135895" y="9130426"/>
            <a:ext cx="3179305" cy="47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53" tIns="46324" rIns="92653" bIns="46324" anchor="b"/>
          <a:lstStyle/>
          <a:p>
            <a:pPr algn="r" defTabSz="927836">
              <a:spcBef>
                <a:spcPct val="20000"/>
              </a:spcBef>
            </a:pPr>
            <a:fld id="{0D5EADF5-4839-4BBA-8273-3CF7FF728504}" type="slidenum">
              <a:rPr lang="en-US" sz="1100" b="0" u="none">
                <a:latin typeface="Optima Oblique" pitchFamily="34" charset="0"/>
              </a:rPr>
              <a:pPr algn="r" defTabSz="927836">
                <a:spcBef>
                  <a:spcPct val="20000"/>
                </a:spcBef>
              </a:pPr>
              <a:t>4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3536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6188" y="706438"/>
            <a:ext cx="4829175" cy="3621087"/>
          </a:xfrm>
          <a:ln/>
        </p:spPr>
      </p:sp>
      <p:sp>
        <p:nvSpPr>
          <p:cNvPr id="513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592" y="4567656"/>
            <a:ext cx="5402018" cy="4328197"/>
          </a:xfrm>
        </p:spPr>
        <p:txBody>
          <a:bodyPr lIns="95302" tIns="47652" rIns="95302" bIns="4765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1D0B299-E02E-4B87-8CDE-3423176F96FC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13236-964C-4EEE-8631-2F367131F2FC}" type="slidenum">
              <a:rPr lang="en-US"/>
              <a:pPr/>
              <a:t>5</a:t>
            </a:fld>
            <a:endParaRPr lang="en-US"/>
          </a:p>
        </p:txBody>
      </p:sp>
      <p:sp>
        <p:nvSpPr>
          <p:cNvPr id="5143554" name="Rectangle 3"/>
          <p:cNvSpPr txBox="1">
            <a:spLocks noGrp="1" noChangeArrowheads="1"/>
          </p:cNvSpPr>
          <p:nvPr/>
        </p:nvSpPr>
        <p:spPr bwMode="auto">
          <a:xfrm>
            <a:off x="4134249" y="0"/>
            <a:ext cx="3180951" cy="47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94" tIns="46945" rIns="93894" bIns="46945"/>
          <a:lstStyle/>
          <a:p>
            <a:pPr algn="r" defTabSz="940928">
              <a:spcBef>
                <a:spcPct val="20000"/>
              </a:spcBef>
            </a:pPr>
            <a:fld id="{D8D81120-6129-4706-86DE-53D3906B1CB1}" type="datetime1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43555" name="Rectangle 7"/>
          <p:cNvSpPr txBox="1">
            <a:spLocks noGrp="1" noChangeArrowheads="1"/>
          </p:cNvSpPr>
          <p:nvPr/>
        </p:nvSpPr>
        <p:spPr bwMode="auto">
          <a:xfrm>
            <a:off x="4134249" y="9128797"/>
            <a:ext cx="3180951" cy="47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94" tIns="46945" rIns="93894" bIns="46945" anchor="b"/>
          <a:lstStyle/>
          <a:p>
            <a:pPr algn="r" defTabSz="940928">
              <a:spcBef>
                <a:spcPct val="20000"/>
              </a:spcBef>
            </a:pPr>
            <a:fld id="{3901DE1D-C2C3-4A30-920F-866B962A50DF}" type="slidenum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5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514355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8197"/>
          </a:xfrm>
        </p:spPr>
        <p:txBody>
          <a:bodyPr lIns="91346" tIns="45673" rIns="91346" bIns="4567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9F1CB9A-56D5-44DC-BC2F-4D899654E2E3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BF072-035D-4341-A7B3-C9EB47C49DC6}" type="slidenum">
              <a:rPr lang="en-US"/>
              <a:pPr/>
              <a:t>6</a:t>
            </a:fld>
            <a:endParaRPr lang="en-US"/>
          </a:p>
        </p:txBody>
      </p:sp>
      <p:sp>
        <p:nvSpPr>
          <p:cNvPr id="51394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9363" y="706438"/>
            <a:ext cx="4829175" cy="3621087"/>
          </a:xfrm>
          <a:ln/>
        </p:spPr>
      </p:sp>
      <p:sp>
        <p:nvSpPr>
          <p:cNvPr id="513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8197"/>
          </a:xfrm>
        </p:spPr>
        <p:txBody>
          <a:bodyPr lIns="91916" tIns="45958" rIns="91916" bIns="4595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2D7DBD5-75CE-4702-A2DC-879909F1E169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731E2-15EA-446D-9AEA-BAE2C94E59DF}" type="slidenum">
              <a:rPr lang="en-US"/>
              <a:pPr/>
              <a:t>7</a:t>
            </a:fld>
            <a:endParaRPr lang="en-US"/>
          </a:p>
        </p:txBody>
      </p:sp>
      <p:sp>
        <p:nvSpPr>
          <p:cNvPr id="51415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49363" y="706438"/>
            <a:ext cx="4829175" cy="3621087"/>
          </a:xfrm>
          <a:ln/>
        </p:spPr>
      </p:sp>
      <p:sp>
        <p:nvSpPr>
          <p:cNvPr id="514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8197"/>
          </a:xfrm>
        </p:spPr>
        <p:txBody>
          <a:bodyPr lIns="91916" tIns="45958" rIns="91916" bIns="4595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25FE0D-B20F-4197-BAFB-054B1CF39863}" type="datetime1">
              <a:rPr lang="en-US"/>
              <a:pPr/>
              <a:t>10/23/2009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D46B47-07EE-4AA6-9D12-5349CFA45EAB}" type="slidenum">
              <a:rPr lang="en-US"/>
              <a:pPr/>
              <a:t>8</a:t>
            </a:fld>
            <a:endParaRPr lang="en-US"/>
          </a:p>
        </p:txBody>
      </p:sp>
      <p:sp>
        <p:nvSpPr>
          <p:cNvPr id="4931586" name="Rectangle 3"/>
          <p:cNvSpPr txBox="1">
            <a:spLocks noGrp="1" noChangeArrowheads="1"/>
          </p:cNvSpPr>
          <p:nvPr/>
        </p:nvSpPr>
        <p:spPr bwMode="auto">
          <a:xfrm>
            <a:off x="4134249" y="0"/>
            <a:ext cx="3180951" cy="47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94" tIns="46945" rIns="93894" bIns="46945"/>
          <a:lstStyle/>
          <a:p>
            <a:pPr algn="r" defTabSz="940928">
              <a:spcBef>
                <a:spcPct val="20000"/>
              </a:spcBef>
            </a:pPr>
            <a:fld id="{367E4A6E-5E48-4B1B-A519-49E73C6B2DAB}" type="datetime1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10/23/2009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4931587" name="Rectangle 7"/>
          <p:cNvSpPr txBox="1">
            <a:spLocks noGrp="1" noChangeArrowheads="1"/>
          </p:cNvSpPr>
          <p:nvPr/>
        </p:nvSpPr>
        <p:spPr bwMode="auto">
          <a:xfrm>
            <a:off x="4134249" y="9128797"/>
            <a:ext cx="3180951" cy="47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94" tIns="46945" rIns="93894" bIns="46945" anchor="b"/>
          <a:lstStyle/>
          <a:p>
            <a:pPr algn="r" defTabSz="940928">
              <a:spcBef>
                <a:spcPct val="20000"/>
              </a:spcBef>
            </a:pPr>
            <a:fld id="{10448A6E-E9DD-46E2-A9EE-4E99A057BE83}" type="slidenum">
              <a:rPr lang="en-US" sz="1100" b="0" u="none">
                <a:latin typeface="Optima Oblique" pitchFamily="34" charset="0"/>
              </a:rPr>
              <a:pPr algn="r" defTabSz="940928">
                <a:spcBef>
                  <a:spcPct val="20000"/>
                </a:spcBef>
              </a:pPr>
              <a:t>8</a:t>
            </a:fld>
            <a:endParaRPr lang="en-US" sz="1100" b="0" u="none" dirty="0">
              <a:latin typeface="Optima Oblique" pitchFamily="34" charset="0"/>
            </a:endParaRPr>
          </a:p>
        </p:txBody>
      </p:sp>
      <p:sp>
        <p:nvSpPr>
          <p:cNvPr id="493158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1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238" y="4567656"/>
            <a:ext cx="5398726" cy="4328197"/>
          </a:xfrm>
        </p:spPr>
        <p:txBody>
          <a:bodyPr lIns="96575" tIns="48286" rIns="96575" bIns="48286"/>
          <a:lstStyle/>
          <a:p>
            <a:pPr marL="235641" indent="-23564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64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401888" y="3475038"/>
            <a:ext cx="5110162" cy="304800"/>
          </a:xfrm>
        </p:spPr>
        <p:txBody>
          <a:bodyPr/>
          <a:lstStyle>
            <a:lvl1pPr>
              <a:spcBef>
                <a:spcPct val="30000"/>
              </a:spcBef>
              <a:defRPr sz="2000" b="1"/>
            </a:lvl1pPr>
          </a:lstStyle>
          <a:p>
            <a:r>
              <a:rPr lang="en-US"/>
              <a:t>Alston &amp; Bird LLP</a:t>
            </a:r>
          </a:p>
        </p:txBody>
      </p:sp>
      <p:sp>
        <p:nvSpPr>
          <p:cNvPr id="4326404" name="Line 4"/>
          <p:cNvSpPr>
            <a:spLocks noChangeShapeType="1"/>
          </p:cNvSpPr>
          <p:nvPr/>
        </p:nvSpPr>
        <p:spPr bwMode="invGray">
          <a:xfrm>
            <a:off x="342900" y="6400800"/>
            <a:ext cx="8458200" cy="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26405" name="Text Box 5"/>
          <p:cNvSpPr txBox="1">
            <a:spLocks noChangeArrowheads="1"/>
          </p:cNvSpPr>
          <p:nvPr/>
        </p:nvSpPr>
        <p:spPr bwMode="invGray">
          <a:xfrm>
            <a:off x="342900" y="6438900"/>
            <a:ext cx="55340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 defTabSz="1019175"/>
            <a:r>
              <a:rPr lang="en-US" sz="800" b="0" u="none">
                <a:solidFill>
                  <a:srgbClr val="C0C0C0"/>
                </a:solidFill>
                <a:latin typeface="Tahoma" pitchFamily="34" charset="0"/>
              </a:rPr>
              <a:t>©2009 The BTI Consulting Group </a:t>
            </a:r>
            <a:r>
              <a:rPr lang="en-US" sz="800" b="0" u="none">
                <a:solidFill>
                  <a:srgbClr val="C0C0C0"/>
                </a:solidFill>
                <a:latin typeface="Tahoma" pitchFamily="34" charset="0"/>
                <a:sym typeface="Wingdings" pitchFamily="2" charset="2"/>
              </a:rPr>
              <a:t></a:t>
            </a:r>
            <a:r>
              <a:rPr lang="en-US" sz="800" b="0" u="none">
                <a:solidFill>
                  <a:srgbClr val="C0C0C0"/>
                </a:solidFill>
                <a:latin typeface="Tahoma" pitchFamily="34" charset="0"/>
              </a:rPr>
              <a:t> Wellesley, MA 02481 </a:t>
            </a:r>
            <a:r>
              <a:rPr lang="en-US" sz="800" b="0" u="none">
                <a:solidFill>
                  <a:srgbClr val="C0C0C0"/>
                </a:solidFill>
                <a:latin typeface="Tahoma" pitchFamily="34" charset="0"/>
                <a:sym typeface="Wingdings" pitchFamily="2" charset="2"/>
              </a:rPr>
              <a:t></a:t>
            </a:r>
            <a:r>
              <a:rPr lang="en-US" sz="800" b="0" u="none">
                <a:solidFill>
                  <a:srgbClr val="C0C0C0"/>
                </a:solidFill>
                <a:latin typeface="Tahoma" pitchFamily="34" charset="0"/>
              </a:rPr>
              <a:t> Tel: (617) 439-0333 </a:t>
            </a:r>
            <a:r>
              <a:rPr lang="en-US" sz="800" b="0" u="none">
                <a:solidFill>
                  <a:srgbClr val="C0C0C0"/>
                </a:solidFill>
                <a:latin typeface="Tahoma" pitchFamily="34" charset="0"/>
                <a:sym typeface="Wingdings" pitchFamily="2" charset="2"/>
              </a:rPr>
              <a:t></a:t>
            </a:r>
            <a:r>
              <a:rPr lang="en-US" sz="800" b="0" u="none">
                <a:solidFill>
                  <a:srgbClr val="C0C0C0"/>
                </a:solidFill>
                <a:latin typeface="Tahoma" pitchFamily="34" charset="0"/>
              </a:rPr>
              <a:t> www.bticonsulting.com</a:t>
            </a:r>
          </a:p>
        </p:txBody>
      </p:sp>
      <p:sp>
        <p:nvSpPr>
          <p:cNvPr id="43264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401888" y="2446338"/>
            <a:ext cx="5110162" cy="365125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26407" name="Text Box 7"/>
          <p:cNvSpPr txBox="1">
            <a:spLocks noChangeArrowheads="1"/>
          </p:cNvSpPr>
          <p:nvPr/>
        </p:nvSpPr>
        <p:spPr bwMode="invGray">
          <a:xfrm>
            <a:off x="1257300" y="984250"/>
            <a:ext cx="377190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 defTabSz="1019175"/>
            <a:r>
              <a:rPr lang="en-US" sz="1200" b="0" i="1" u="none">
                <a:latin typeface="Tahoma" pitchFamily="34" charset="0"/>
              </a:rPr>
              <a:t>Compelling Research. Compelling Results.</a:t>
            </a:r>
          </a:p>
        </p:txBody>
      </p:sp>
      <p:sp>
        <p:nvSpPr>
          <p:cNvPr id="4326413" name="Text Box 13"/>
          <p:cNvSpPr txBox="1">
            <a:spLocks noChangeArrowheads="1"/>
          </p:cNvSpPr>
          <p:nvPr/>
        </p:nvSpPr>
        <p:spPr bwMode="invGray">
          <a:xfrm>
            <a:off x="2400300" y="4618038"/>
            <a:ext cx="5078413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 defTabSz="1019175">
              <a:spcBef>
                <a:spcPct val="30000"/>
              </a:spcBef>
              <a:tabLst>
                <a:tab pos="290513" algn="l"/>
              </a:tabLst>
            </a:pPr>
            <a:r>
              <a:rPr lang="en-US" sz="1200" b="0" u="none">
                <a:latin typeface="Tahoma" pitchFamily="34" charset="0"/>
              </a:rPr>
              <a:t>The BTI Consulting Group</a:t>
            </a:r>
          </a:p>
          <a:p>
            <a:pPr algn="l" defTabSz="1019175">
              <a:spcBef>
                <a:spcPct val="30000"/>
              </a:spcBef>
              <a:tabLst>
                <a:tab pos="290513" algn="l"/>
              </a:tabLst>
            </a:pPr>
            <a:r>
              <a:rPr lang="en-US" sz="1000" b="0" u="none">
                <a:latin typeface="Tahoma" pitchFamily="34" charset="0"/>
              </a:rPr>
              <a:t>396 Washington Street, Suite 314</a:t>
            </a:r>
            <a:br>
              <a:rPr lang="en-US" sz="1000" b="0" u="none">
                <a:latin typeface="Tahoma" pitchFamily="34" charset="0"/>
              </a:rPr>
            </a:br>
            <a:r>
              <a:rPr lang="en-US" sz="1000" b="0" u="none">
                <a:latin typeface="Tahoma" pitchFamily="34" charset="0"/>
              </a:rPr>
              <a:t>Wellesley, MA 02481</a:t>
            </a:r>
          </a:p>
          <a:p>
            <a:pPr algn="l" defTabSz="1019175">
              <a:spcBef>
                <a:spcPct val="30000"/>
              </a:spcBef>
              <a:tabLst>
                <a:tab pos="290513" algn="l"/>
              </a:tabLst>
            </a:pPr>
            <a:r>
              <a:rPr lang="en-US" sz="1000" b="0" u="none">
                <a:latin typeface="Tahoma" pitchFamily="34" charset="0"/>
              </a:rPr>
              <a:t>Tel:	(617) 439-0333</a:t>
            </a:r>
            <a:br>
              <a:rPr lang="en-US" sz="1000" b="0" u="none">
                <a:latin typeface="Tahoma" pitchFamily="34" charset="0"/>
              </a:rPr>
            </a:br>
            <a:r>
              <a:rPr lang="en-US" sz="1000" b="0" u="none">
                <a:latin typeface="Tahoma" pitchFamily="34" charset="0"/>
              </a:rPr>
              <a:t>Fax:	(617) 439-9174</a:t>
            </a:r>
          </a:p>
          <a:p>
            <a:pPr algn="l" defTabSz="1019175">
              <a:spcBef>
                <a:spcPct val="30000"/>
              </a:spcBef>
              <a:tabLst>
                <a:tab pos="290513" algn="l"/>
              </a:tabLst>
            </a:pPr>
            <a:r>
              <a:rPr lang="en-US" sz="1000" b="0" u="none">
                <a:latin typeface="Tahoma" pitchFamily="34" charset="0"/>
              </a:rPr>
              <a:t>www.bticonsulting.com</a:t>
            </a:r>
            <a:br>
              <a:rPr lang="en-US" sz="1000" b="0" u="none">
                <a:latin typeface="Tahoma" pitchFamily="34" charset="0"/>
              </a:rPr>
            </a:br>
            <a:r>
              <a:rPr lang="en-US" sz="1000" b="0" u="none">
                <a:latin typeface="Tahoma" pitchFamily="34" charset="0"/>
              </a:rPr>
              <a:t>info@bticonsulting.com </a:t>
            </a:r>
          </a:p>
        </p:txBody>
      </p:sp>
      <p:sp>
        <p:nvSpPr>
          <p:cNvPr id="4326414" name="Text Box 14"/>
          <p:cNvSpPr txBox="1">
            <a:spLocks noChangeArrowheads="1"/>
          </p:cNvSpPr>
          <p:nvPr/>
        </p:nvSpPr>
        <p:spPr bwMode="invGray">
          <a:xfrm>
            <a:off x="1257300" y="3556000"/>
            <a:ext cx="11430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 defTabSz="1019175"/>
            <a:r>
              <a:rPr lang="en-US" sz="1200" b="0" i="1" u="none">
                <a:solidFill>
                  <a:schemeClr val="bg2"/>
                </a:solidFill>
                <a:latin typeface="Tahoma" pitchFamily="34" charset="0"/>
              </a:rPr>
              <a:t>Prepared for:</a:t>
            </a:r>
          </a:p>
        </p:txBody>
      </p:sp>
      <p:sp>
        <p:nvSpPr>
          <p:cNvPr id="4326415" name="Text Box 15"/>
          <p:cNvSpPr txBox="1">
            <a:spLocks noChangeArrowheads="1"/>
          </p:cNvSpPr>
          <p:nvPr/>
        </p:nvSpPr>
        <p:spPr bwMode="invGray">
          <a:xfrm>
            <a:off x="1257300" y="461803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 defTabSz="1019175">
              <a:spcBef>
                <a:spcPct val="50000"/>
              </a:spcBef>
              <a:tabLst>
                <a:tab pos="290513" algn="l"/>
              </a:tabLst>
            </a:pPr>
            <a:r>
              <a:rPr lang="en-US" sz="1200" b="0" i="1" u="none">
                <a:solidFill>
                  <a:schemeClr val="bg2"/>
                </a:solidFill>
                <a:latin typeface="Tahoma" pitchFamily="34" charset="0"/>
              </a:rPr>
              <a:t>Prepared by:</a:t>
            </a:r>
          </a:p>
        </p:txBody>
      </p:sp>
      <p:pic>
        <p:nvPicPr>
          <p:cNvPr id="4326431" name="Picture 31" descr="BTI_Logo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33375" y="247650"/>
            <a:ext cx="684213" cy="890588"/>
          </a:xfrm>
          <a:prstGeom prst="rect">
            <a:avLst/>
          </a:prstGeom>
          <a:noFill/>
        </p:spPr>
      </p:pic>
      <p:grpSp>
        <p:nvGrpSpPr>
          <p:cNvPr id="4326437" name="Group 37"/>
          <p:cNvGrpSpPr>
            <a:grpSpLocks/>
          </p:cNvGrpSpPr>
          <p:nvPr/>
        </p:nvGrpSpPr>
        <p:grpSpPr bwMode="auto">
          <a:xfrm>
            <a:off x="8382000" y="5029200"/>
            <a:ext cx="457200" cy="1254125"/>
            <a:chOff x="5100" y="2662"/>
            <a:chExt cx="472" cy="1296"/>
          </a:xfrm>
        </p:grpSpPr>
        <p:pic>
          <p:nvPicPr>
            <p:cNvPr id="4326438" name="Picture 38" descr="BTI_Triangle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9589" t="9393" r="9589" b="9589"/>
            <a:stretch>
              <a:fillRect/>
            </a:stretch>
          </p:blipFill>
          <p:spPr bwMode="gray">
            <a:xfrm>
              <a:off x="5100" y="3544"/>
              <a:ext cx="472" cy="414"/>
            </a:xfrm>
            <a:prstGeom prst="rect">
              <a:avLst/>
            </a:prstGeom>
            <a:noFill/>
          </p:spPr>
        </p:pic>
        <p:pic>
          <p:nvPicPr>
            <p:cNvPr id="4326439" name="Picture 39" descr="BTI_Triangle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9589" t="9393" r="9589" b="9589"/>
            <a:stretch>
              <a:fillRect/>
            </a:stretch>
          </p:blipFill>
          <p:spPr bwMode="gray">
            <a:xfrm>
              <a:off x="5100" y="3103"/>
              <a:ext cx="472" cy="414"/>
            </a:xfrm>
            <a:prstGeom prst="rect">
              <a:avLst/>
            </a:prstGeom>
            <a:noFill/>
          </p:spPr>
        </p:pic>
        <p:pic>
          <p:nvPicPr>
            <p:cNvPr id="4326440" name="Picture 40" descr="BTI_Triangle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9589" t="9393" r="9589" b="9589"/>
            <a:stretch>
              <a:fillRect/>
            </a:stretch>
          </p:blipFill>
          <p:spPr bwMode="gray">
            <a:xfrm>
              <a:off x="5100" y="2662"/>
              <a:ext cx="472" cy="41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596900"/>
            <a:ext cx="1733550" cy="227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596900"/>
            <a:ext cx="5048250" cy="227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96900"/>
            <a:ext cx="6934200" cy="274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295400" y="1371600"/>
            <a:ext cx="5943600" cy="15017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371600"/>
            <a:ext cx="2895600" cy="1501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371600"/>
            <a:ext cx="2895600" cy="1501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730" name="Rectangle 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1295400" y="1371600"/>
            <a:ext cx="5943600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21732" name="Line 4"/>
          <p:cNvSpPr>
            <a:spLocks noChangeShapeType="1"/>
          </p:cNvSpPr>
          <p:nvPr/>
        </p:nvSpPr>
        <p:spPr bwMode="invGray">
          <a:xfrm>
            <a:off x="1295400" y="268288"/>
            <a:ext cx="7543800" cy="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1734" name="Line 6"/>
          <p:cNvSpPr>
            <a:spLocks noChangeShapeType="1"/>
          </p:cNvSpPr>
          <p:nvPr/>
        </p:nvSpPr>
        <p:spPr bwMode="invGray">
          <a:xfrm>
            <a:off x="304800" y="6400800"/>
            <a:ext cx="853440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1791" name="Text Box 63"/>
          <p:cNvSpPr txBox="1">
            <a:spLocks noChangeArrowheads="1"/>
          </p:cNvSpPr>
          <p:nvPr/>
        </p:nvSpPr>
        <p:spPr bwMode="invGray">
          <a:xfrm>
            <a:off x="304800" y="6459538"/>
            <a:ext cx="55340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 defTabSz="1019175">
              <a:lnSpc>
                <a:spcPct val="80000"/>
              </a:lnSpc>
              <a:spcBef>
                <a:spcPct val="20000"/>
              </a:spcBef>
            </a:pPr>
            <a:r>
              <a:rPr lang="en-US" sz="800" b="0" u="none">
                <a:solidFill>
                  <a:srgbClr val="B2B2B2"/>
                </a:solidFill>
                <a:latin typeface="Tahoma" pitchFamily="34" charset="0"/>
              </a:rPr>
              <a:t>©2009 The BTI Consulting Group </a:t>
            </a:r>
            <a:r>
              <a:rPr lang="en-US" sz="800" b="0" u="none">
                <a:solidFill>
                  <a:srgbClr val="B2B2B2"/>
                </a:solidFill>
                <a:latin typeface="Tahoma" pitchFamily="34" charset="0"/>
                <a:sym typeface="Wingdings" pitchFamily="2" charset="2"/>
              </a:rPr>
              <a:t></a:t>
            </a:r>
            <a:r>
              <a:rPr lang="en-US" sz="800" b="0" u="none">
                <a:solidFill>
                  <a:srgbClr val="B2B2B2"/>
                </a:solidFill>
                <a:latin typeface="Tahoma" pitchFamily="34" charset="0"/>
              </a:rPr>
              <a:t> Wellesley, MA 02481 </a:t>
            </a:r>
            <a:r>
              <a:rPr lang="en-US" sz="800" b="0" u="none">
                <a:solidFill>
                  <a:srgbClr val="B2B2B2"/>
                </a:solidFill>
                <a:latin typeface="Tahoma" pitchFamily="34" charset="0"/>
                <a:sym typeface="Wingdings" pitchFamily="2" charset="2"/>
              </a:rPr>
              <a:t></a:t>
            </a:r>
            <a:r>
              <a:rPr lang="en-US" sz="800" b="0" u="none">
                <a:solidFill>
                  <a:srgbClr val="B2B2B2"/>
                </a:solidFill>
                <a:latin typeface="Tahoma" pitchFamily="34" charset="0"/>
              </a:rPr>
              <a:t> Tel: (617) 439-0333 </a:t>
            </a:r>
            <a:r>
              <a:rPr lang="en-US" sz="800" b="0" u="none">
                <a:solidFill>
                  <a:srgbClr val="B2B2B2"/>
                </a:solidFill>
                <a:latin typeface="Tahoma" pitchFamily="34" charset="0"/>
                <a:sym typeface="Wingdings" pitchFamily="2" charset="2"/>
              </a:rPr>
              <a:t></a:t>
            </a:r>
            <a:r>
              <a:rPr lang="en-US" sz="800" b="0" u="none">
                <a:solidFill>
                  <a:srgbClr val="B2B2B2"/>
                </a:solidFill>
                <a:latin typeface="Tahoma" pitchFamily="34" charset="0"/>
              </a:rPr>
              <a:t> www.bticonsulting.com</a:t>
            </a:r>
          </a:p>
          <a:p>
            <a:pPr algn="l" defTabSz="1019175">
              <a:lnSpc>
                <a:spcPct val="80000"/>
              </a:lnSpc>
              <a:spcBef>
                <a:spcPct val="20000"/>
              </a:spcBef>
            </a:pPr>
            <a:r>
              <a:rPr lang="en-US" sz="800" b="0" u="none">
                <a:solidFill>
                  <a:srgbClr val="B2B2B2"/>
                </a:solidFill>
                <a:latin typeface="Tahoma" pitchFamily="34" charset="0"/>
              </a:rPr>
              <a:t>Questions? Call Michael B. Rynowecer, President, The BTI Consulting Group</a:t>
            </a:r>
          </a:p>
          <a:p>
            <a:pPr algn="l" defTabSz="1019175">
              <a:lnSpc>
                <a:spcPct val="80000"/>
              </a:lnSpc>
              <a:spcBef>
                <a:spcPct val="20000"/>
              </a:spcBef>
            </a:pPr>
            <a:r>
              <a:rPr lang="en-US" sz="800" b="0" u="none">
                <a:solidFill>
                  <a:srgbClr val="B2B2B2"/>
                </a:solidFill>
                <a:latin typeface="Tahoma" pitchFamily="34" charset="0"/>
              </a:rPr>
              <a:t>For the sole and exclusive use of TAGLaw International Conference delegates for internal purposes only.</a:t>
            </a:r>
          </a:p>
        </p:txBody>
      </p:sp>
      <p:sp>
        <p:nvSpPr>
          <p:cNvPr id="2121793" name="Rectangle 65"/>
          <p:cNvSpPr>
            <a:spLocks noGrp="1" noChangeArrowheads="1"/>
          </p:cNvSpPr>
          <p:nvPr>
            <p:ph type="title"/>
          </p:nvPr>
        </p:nvSpPr>
        <p:spPr bwMode="invGray">
          <a:xfrm>
            <a:off x="1295400" y="596900"/>
            <a:ext cx="693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21795" name="Text Box 67"/>
          <p:cNvSpPr txBox="1">
            <a:spLocks noChangeArrowheads="1"/>
          </p:cNvSpPr>
          <p:nvPr/>
        </p:nvSpPr>
        <p:spPr bwMode="invGray">
          <a:xfrm>
            <a:off x="6194425" y="6438900"/>
            <a:ext cx="2644775" cy="280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1019175">
              <a:spcBef>
                <a:spcPct val="30000"/>
              </a:spcBef>
            </a:pPr>
            <a:r>
              <a:rPr lang="en-US" sz="800" b="0" i="1" u="none">
                <a:solidFill>
                  <a:srgbClr val="B2B2B2"/>
                </a:solidFill>
                <a:latin typeface="Tahoma" pitchFamily="34" charset="0"/>
              </a:rPr>
              <a:t>Compelling Research. Compelling Results.</a:t>
            </a:r>
          </a:p>
          <a:p>
            <a:pPr algn="r" defTabSz="1019175">
              <a:spcBef>
                <a:spcPct val="30000"/>
              </a:spcBef>
            </a:pPr>
            <a:r>
              <a:rPr lang="en-US" sz="800" b="0" u="none">
                <a:solidFill>
                  <a:srgbClr val="B2B2B2"/>
                </a:solidFill>
                <a:latin typeface="Tahoma" pitchFamily="34" charset="0"/>
              </a:rPr>
              <a:t>Page </a:t>
            </a:r>
            <a:fld id="{1339B4F8-7A69-4951-8A83-DE1CBA65D3E7}" type="slidenum">
              <a:rPr lang="en-US" sz="800" b="0" u="none">
                <a:solidFill>
                  <a:srgbClr val="B2B2B2"/>
                </a:solidFill>
                <a:latin typeface="Tahoma" pitchFamily="34" charset="0"/>
              </a:rPr>
              <a:pPr algn="r" defTabSz="1019175">
                <a:spcBef>
                  <a:spcPct val="30000"/>
                </a:spcBef>
              </a:pPr>
              <a:t>‹#›</a:t>
            </a:fld>
            <a:endParaRPr lang="en-US" sz="800" b="0" u="none">
              <a:solidFill>
                <a:srgbClr val="B2B2B2"/>
              </a:solidFill>
              <a:latin typeface="Tahoma" pitchFamily="34" charset="0"/>
            </a:endParaRPr>
          </a:p>
        </p:txBody>
      </p:sp>
      <p:sp>
        <p:nvSpPr>
          <p:cNvPr id="2121800" name="Line 72"/>
          <p:cNvSpPr>
            <a:spLocks noChangeShapeType="1"/>
          </p:cNvSpPr>
          <p:nvPr/>
        </p:nvSpPr>
        <p:spPr bwMode="invGray">
          <a:xfrm>
            <a:off x="1295400" y="922338"/>
            <a:ext cx="7543800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121807" name="Picture 79" descr="BTI_LogoNew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invGray">
          <a:xfrm>
            <a:off x="304800" y="247650"/>
            <a:ext cx="684213" cy="890588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ahoma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ahoma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ahoma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ahom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ahom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ahom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ahom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ahoma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>
          <a:solidFill>
            <a:schemeClr val="bg2"/>
          </a:solidFill>
          <a:latin typeface="+mn-lt"/>
          <a:ea typeface="+mn-ea"/>
          <a:cs typeface="+mn-cs"/>
        </a:defRPr>
      </a:lvl1pPr>
      <a:lvl2pPr marL="280988" indent="-279400" algn="l" rtl="0" fontAlgn="base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w"/>
        <a:defRPr>
          <a:solidFill>
            <a:schemeClr val="tx1"/>
          </a:solidFill>
          <a:latin typeface="+mn-lt"/>
        </a:defRPr>
      </a:lvl2pPr>
      <a:lvl3pPr marL="569913" indent="-287338" algn="l" rtl="0" fontAlgn="base">
        <a:spcBef>
          <a:spcPct val="30000"/>
        </a:spcBef>
        <a:spcAft>
          <a:spcPct val="0"/>
        </a:spcAft>
        <a:buClr>
          <a:schemeClr val="bg2"/>
        </a:buClr>
        <a:buFont typeface="Tahoma" pitchFamily="34" charset="0"/>
        <a:buChar char="›"/>
        <a:defRPr sz="1600">
          <a:solidFill>
            <a:schemeClr val="tx1"/>
          </a:solidFill>
          <a:latin typeface="+mn-lt"/>
        </a:defRPr>
      </a:lvl3pPr>
      <a:lvl4pPr marL="803275" indent="-231775" algn="l" rtl="0" fontAlgn="base">
        <a:spcBef>
          <a:spcPct val="30000"/>
        </a:spcBef>
        <a:spcAft>
          <a:spcPct val="0"/>
        </a:spcAft>
        <a:buClr>
          <a:schemeClr val="bg2"/>
        </a:buClr>
        <a:buChar char="•"/>
        <a:defRPr sz="1300">
          <a:solidFill>
            <a:schemeClr val="tx1"/>
          </a:solidFill>
          <a:latin typeface="+mn-lt"/>
        </a:defRPr>
      </a:lvl4pPr>
      <a:lvl5pPr marL="1027113" indent="-2222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Tahoma" pitchFamily="34" charset="0"/>
        <a:buChar char="–"/>
        <a:defRPr sz="1300">
          <a:solidFill>
            <a:schemeClr val="tx1"/>
          </a:solidFill>
          <a:latin typeface="+mn-lt"/>
        </a:defRPr>
      </a:lvl5pPr>
      <a:lvl6pPr marL="1484313" indent="-2222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Tahoma" pitchFamily="34" charset="0"/>
        <a:buChar char="–"/>
        <a:defRPr sz="1300">
          <a:solidFill>
            <a:schemeClr val="tx1"/>
          </a:solidFill>
          <a:latin typeface="+mn-lt"/>
        </a:defRPr>
      </a:lvl6pPr>
      <a:lvl7pPr marL="1941513" indent="-2222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Tahoma" pitchFamily="34" charset="0"/>
        <a:buChar char="–"/>
        <a:defRPr sz="1300">
          <a:solidFill>
            <a:schemeClr val="tx1"/>
          </a:solidFill>
          <a:latin typeface="+mn-lt"/>
        </a:defRPr>
      </a:lvl7pPr>
      <a:lvl8pPr marL="2398713" indent="-2222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Tahoma" pitchFamily="34" charset="0"/>
        <a:buChar char="–"/>
        <a:defRPr sz="1300">
          <a:solidFill>
            <a:schemeClr val="tx1"/>
          </a:solidFill>
          <a:latin typeface="+mn-lt"/>
        </a:defRPr>
      </a:lvl8pPr>
      <a:lvl9pPr marL="2855913" indent="-2222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Tahoma" pitchFamily="34" charset="0"/>
        <a:buChar char="–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01888" y="2072799"/>
            <a:ext cx="6208712" cy="738664"/>
          </a:xfrm>
        </p:spPr>
        <p:txBody>
          <a:bodyPr/>
          <a:lstStyle/>
          <a:p>
            <a:r>
              <a:rPr lang="en-US" dirty="0"/>
              <a:t>Who’s Bluffing </a:t>
            </a:r>
            <a:r>
              <a:rPr lang="en-US" dirty="0" smtClean="0"/>
              <a:t>Whom?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Law Firm Self Perceptions</a:t>
            </a:r>
          </a:p>
        </p:txBody>
      </p:sp>
      <p:sp>
        <p:nvSpPr>
          <p:cNvPr id="451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01888" y="3475038"/>
            <a:ext cx="5110162" cy="609600"/>
          </a:xfrm>
        </p:spPr>
        <p:txBody>
          <a:bodyPr/>
          <a:lstStyle/>
          <a:p>
            <a:r>
              <a:rPr lang="en-US"/>
              <a:t>TAGLaw International Conference</a:t>
            </a:r>
            <a:br>
              <a:rPr lang="en-US"/>
            </a:br>
            <a:r>
              <a:rPr lang="en-US"/>
              <a:t>October 27,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8194" name="Group 2"/>
          <p:cNvGrpSpPr>
            <a:grpSpLocks/>
          </p:cNvGrpSpPr>
          <p:nvPr/>
        </p:nvGrpSpPr>
        <p:grpSpPr bwMode="auto">
          <a:xfrm>
            <a:off x="1281113" y="1368425"/>
            <a:ext cx="7554912" cy="4278313"/>
            <a:chOff x="789" y="862"/>
            <a:chExt cx="4759" cy="2695"/>
          </a:xfrm>
        </p:grpSpPr>
        <p:sp>
          <p:nvSpPr>
            <p:cNvPr id="5128195" name="Rectangle 3"/>
            <p:cNvSpPr>
              <a:spLocks noChangeArrowheads="1"/>
            </p:cNvSpPr>
            <p:nvPr/>
          </p:nvSpPr>
          <p:spPr bwMode="invGray">
            <a:xfrm>
              <a:off x="3433" y="862"/>
              <a:ext cx="2115" cy="1084"/>
            </a:xfrm>
            <a:prstGeom prst="rect">
              <a:avLst/>
            </a:prstGeom>
            <a:solidFill>
              <a:srgbClr val="15184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4779012" name="Rectangle 4"/>
            <p:cNvSpPr>
              <a:spLocks noChangeArrowheads="1"/>
            </p:cNvSpPr>
            <p:nvPr/>
          </p:nvSpPr>
          <p:spPr bwMode="invGray">
            <a:xfrm>
              <a:off x="789" y="862"/>
              <a:ext cx="2646" cy="1084"/>
            </a:xfrm>
            <a:prstGeom prst="rect">
              <a:avLst/>
            </a:prstGeom>
            <a:solidFill>
              <a:srgbClr val="15184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lIns="45720" rIns="45720"/>
            <a:lstStyle/>
            <a:p>
              <a:pPr algn="l">
                <a:defRPr/>
              </a:pPr>
              <a:endParaRPr lang="en-US" b="0" u="none">
                <a:solidFill>
                  <a:srgbClr val="33396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5128197" name="Rectangle 5"/>
            <p:cNvSpPr>
              <a:spLocks noChangeArrowheads="1"/>
            </p:cNvSpPr>
            <p:nvPr/>
          </p:nvSpPr>
          <p:spPr bwMode="invGray">
            <a:xfrm>
              <a:off x="3433" y="1949"/>
              <a:ext cx="2115" cy="1608"/>
            </a:xfrm>
            <a:prstGeom prst="rect">
              <a:avLst/>
            </a:prstGeom>
            <a:solidFill>
              <a:srgbClr val="15184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5128198" name="Rectangle 6"/>
            <p:cNvSpPr>
              <a:spLocks noChangeArrowheads="1"/>
            </p:cNvSpPr>
            <p:nvPr/>
          </p:nvSpPr>
          <p:spPr bwMode="invGray">
            <a:xfrm>
              <a:off x="789" y="1949"/>
              <a:ext cx="2646" cy="1608"/>
            </a:xfrm>
            <a:prstGeom prst="rect">
              <a:avLst/>
            </a:prstGeom>
            <a:solidFill>
              <a:srgbClr val="15184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</p:grpSp>
      <p:sp>
        <p:nvSpPr>
          <p:cNvPr id="5128199" name="Text Box 7"/>
          <p:cNvSpPr txBox="1">
            <a:spLocks noChangeArrowheads="1"/>
          </p:cNvSpPr>
          <p:nvPr/>
        </p:nvSpPr>
        <p:spPr bwMode="invGray">
          <a:xfrm>
            <a:off x="5053013" y="5848350"/>
            <a:ext cx="8969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just"/>
            <a:r>
              <a:rPr lang="en-US" sz="1200" u="none">
                <a:latin typeface="Tahoma" pitchFamily="34" charset="0"/>
              </a:rPr>
              <a:t>Importance</a:t>
            </a:r>
          </a:p>
        </p:txBody>
      </p:sp>
      <p:sp>
        <p:nvSpPr>
          <p:cNvPr id="5128200" name="Text Box 8"/>
          <p:cNvSpPr txBox="1">
            <a:spLocks noChangeArrowheads="1"/>
          </p:cNvSpPr>
          <p:nvPr/>
        </p:nvSpPr>
        <p:spPr bwMode="invGray">
          <a:xfrm>
            <a:off x="896938" y="1370013"/>
            <a:ext cx="3079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200" b="0" u="none">
                <a:latin typeface="Tahoma" pitchFamily="34" charset="0"/>
              </a:rPr>
              <a:t>High</a:t>
            </a:r>
          </a:p>
        </p:txBody>
      </p:sp>
      <p:sp>
        <p:nvSpPr>
          <p:cNvPr id="5128201" name="Text Box 9"/>
          <p:cNvSpPr txBox="1">
            <a:spLocks noChangeArrowheads="1"/>
          </p:cNvSpPr>
          <p:nvPr/>
        </p:nvSpPr>
        <p:spPr bwMode="invGray">
          <a:xfrm>
            <a:off x="896938" y="5464175"/>
            <a:ext cx="2714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200" b="0" u="none">
                <a:latin typeface="Tahoma" pitchFamily="34" charset="0"/>
              </a:rPr>
              <a:t>Low</a:t>
            </a:r>
          </a:p>
        </p:txBody>
      </p:sp>
      <p:sp>
        <p:nvSpPr>
          <p:cNvPr id="5128202" name="Text Box 10"/>
          <p:cNvSpPr txBox="1">
            <a:spLocks noChangeArrowheads="1"/>
          </p:cNvSpPr>
          <p:nvPr/>
        </p:nvSpPr>
        <p:spPr bwMode="invGray">
          <a:xfrm>
            <a:off x="1244600" y="5694363"/>
            <a:ext cx="9572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200" b="0" u="none">
                <a:latin typeface="Tahoma" pitchFamily="34" charset="0"/>
              </a:rPr>
              <a:t>Not Important</a:t>
            </a:r>
          </a:p>
        </p:txBody>
      </p:sp>
      <p:sp>
        <p:nvSpPr>
          <p:cNvPr id="5128203" name="Text Box 11"/>
          <p:cNvSpPr txBox="1">
            <a:spLocks noChangeArrowheads="1"/>
          </p:cNvSpPr>
          <p:nvPr/>
        </p:nvSpPr>
        <p:spPr bwMode="invGray">
          <a:xfrm>
            <a:off x="7372350" y="5695950"/>
            <a:ext cx="14081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en-US" sz="1200" b="0" u="none">
                <a:latin typeface="Tahoma" pitchFamily="34" charset="0"/>
              </a:rPr>
              <a:t>Very Important</a:t>
            </a:r>
          </a:p>
        </p:txBody>
      </p:sp>
      <p:sp>
        <p:nvSpPr>
          <p:cNvPr id="5128204" name="Rectangle 12"/>
          <p:cNvSpPr>
            <a:spLocks noChangeArrowheads="1"/>
          </p:cNvSpPr>
          <p:nvPr/>
        </p:nvSpPr>
        <p:spPr bwMode="invGray">
          <a:xfrm>
            <a:off x="204788" y="4056063"/>
            <a:ext cx="10033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endParaRPr lang="en-US" sz="1200" b="0" u="none">
              <a:solidFill>
                <a:srgbClr val="B2B2B2"/>
              </a:solidFill>
              <a:latin typeface="Tahoma" pitchFamily="34" charset="0"/>
            </a:endParaRPr>
          </a:p>
          <a:p>
            <a:pPr algn="r"/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Clients See as</a:t>
            </a:r>
          </a:p>
          <a:p>
            <a:pPr algn="r"/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Abundant</a:t>
            </a:r>
          </a:p>
          <a:p>
            <a:pPr algn="r"/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in the Market</a:t>
            </a:r>
          </a:p>
        </p:txBody>
      </p:sp>
      <p:sp>
        <p:nvSpPr>
          <p:cNvPr id="5128205" name="Rectangle 13"/>
          <p:cNvSpPr>
            <a:spLocks noChangeArrowheads="1"/>
          </p:cNvSpPr>
          <p:nvPr/>
        </p:nvSpPr>
        <p:spPr bwMode="invGray">
          <a:xfrm>
            <a:off x="188913" y="1912938"/>
            <a:ext cx="10191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endParaRPr lang="en-US" sz="1200" b="0" u="none">
              <a:solidFill>
                <a:srgbClr val="B2B2B2"/>
              </a:solidFill>
              <a:latin typeface="Tahoma" pitchFamily="34" charset="0"/>
            </a:endParaRPr>
          </a:p>
          <a:p>
            <a:pPr algn="r"/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Clients See as</a:t>
            </a:r>
            <a:br>
              <a:rPr lang="en-US" sz="1200" b="0" u="none">
                <a:solidFill>
                  <a:srgbClr val="B2B2B2"/>
                </a:solidFill>
                <a:latin typeface="Tahoma" pitchFamily="34" charset="0"/>
              </a:rPr>
            </a:b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Scarce</a:t>
            </a:r>
          </a:p>
          <a:p>
            <a:pPr algn="r"/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in the Market</a:t>
            </a:r>
          </a:p>
        </p:txBody>
      </p:sp>
      <p:sp>
        <p:nvSpPr>
          <p:cNvPr id="5128206" name="Text Box 14"/>
          <p:cNvSpPr txBox="1">
            <a:spLocks noChangeArrowheads="1"/>
          </p:cNvSpPr>
          <p:nvPr/>
        </p:nvSpPr>
        <p:spPr bwMode="invGray">
          <a:xfrm>
            <a:off x="119063" y="3313113"/>
            <a:ext cx="9779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200" u="none">
                <a:latin typeface="Tahoma" pitchFamily="34" charset="0"/>
              </a:rPr>
              <a:t>Ability to</a:t>
            </a:r>
            <a:br>
              <a:rPr lang="en-US" sz="1200" u="none">
                <a:latin typeface="Tahoma" pitchFamily="34" charset="0"/>
              </a:rPr>
            </a:br>
            <a:r>
              <a:rPr lang="en-US" sz="1200" u="none">
                <a:latin typeface="Tahoma" pitchFamily="34" charset="0"/>
              </a:rPr>
              <a:t>Differentiate</a:t>
            </a:r>
          </a:p>
        </p:txBody>
      </p:sp>
      <p:sp>
        <p:nvSpPr>
          <p:cNvPr id="5128207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322263"/>
            <a:ext cx="6934200" cy="549275"/>
          </a:xfrm>
        </p:spPr>
        <p:txBody>
          <a:bodyPr/>
          <a:lstStyle/>
          <a:p>
            <a:r>
              <a:rPr lang="en-US"/>
              <a:t>17 Drive Client Relationships </a:t>
            </a:r>
            <a:br>
              <a:rPr lang="en-US"/>
            </a:br>
            <a:r>
              <a:rPr lang="en-US"/>
              <a:t>4 Activities Drive Superior Service Score</a:t>
            </a:r>
          </a:p>
        </p:txBody>
      </p:sp>
      <p:sp>
        <p:nvSpPr>
          <p:cNvPr id="5128208" name="WordArt 16"/>
          <p:cNvSpPr>
            <a:spLocks noChangeArrowheads="1" noChangeShapeType="1" noTextEdit="1"/>
          </p:cNvSpPr>
          <p:nvPr/>
        </p:nvSpPr>
        <p:spPr bwMode="invGray">
          <a:xfrm>
            <a:off x="6203950" y="1438275"/>
            <a:ext cx="2492375" cy="209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255758"/>
                </a:solidFill>
                <a:latin typeface="Arial Narrow"/>
              </a:rPr>
              <a:t>SUPERIOR FINANCIAL REWARDS</a:t>
            </a:r>
          </a:p>
        </p:txBody>
      </p:sp>
      <p:sp>
        <p:nvSpPr>
          <p:cNvPr id="5128209" name="WordArt 17"/>
          <p:cNvSpPr>
            <a:spLocks noChangeArrowheads="1" noChangeShapeType="1" noTextEdit="1"/>
          </p:cNvSpPr>
          <p:nvPr/>
        </p:nvSpPr>
        <p:spPr bwMode="invGray">
          <a:xfrm>
            <a:off x="7223125" y="5376863"/>
            <a:ext cx="1473200" cy="211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255758"/>
                </a:solidFill>
                <a:latin typeface="Arial Narrow"/>
              </a:rPr>
              <a:t>PRICE OF ADMISSION</a:t>
            </a:r>
          </a:p>
        </p:txBody>
      </p:sp>
      <p:sp>
        <p:nvSpPr>
          <p:cNvPr id="5128210" name="WordArt 18"/>
          <p:cNvSpPr>
            <a:spLocks noChangeArrowheads="1" noChangeShapeType="1" noTextEdit="1"/>
          </p:cNvSpPr>
          <p:nvPr/>
        </p:nvSpPr>
        <p:spPr bwMode="invGray">
          <a:xfrm>
            <a:off x="1338263" y="5376863"/>
            <a:ext cx="1054100" cy="211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255758"/>
                </a:solidFill>
                <a:latin typeface="Arial Narrow"/>
              </a:rPr>
              <a:t>PARADOX BOX</a:t>
            </a:r>
          </a:p>
        </p:txBody>
      </p:sp>
      <p:sp>
        <p:nvSpPr>
          <p:cNvPr id="5128211" name="WordArt 19"/>
          <p:cNvSpPr>
            <a:spLocks noChangeArrowheads="1" noChangeShapeType="1" noTextEdit="1"/>
          </p:cNvSpPr>
          <p:nvPr/>
        </p:nvSpPr>
        <p:spPr bwMode="invGray">
          <a:xfrm>
            <a:off x="1338263" y="1438275"/>
            <a:ext cx="1435100" cy="209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255758"/>
                </a:solidFill>
                <a:latin typeface="Arial Narrow"/>
              </a:rPr>
              <a:t>BOLSTER THE CASE</a:t>
            </a:r>
          </a:p>
        </p:txBody>
      </p:sp>
      <p:sp>
        <p:nvSpPr>
          <p:cNvPr id="5128212" name="Text Box 20"/>
          <p:cNvSpPr txBox="1">
            <a:spLocks noChangeArrowheads="1"/>
          </p:cNvSpPr>
          <p:nvPr/>
        </p:nvSpPr>
        <p:spPr bwMode="invGray">
          <a:xfrm>
            <a:off x="7739063" y="2473325"/>
            <a:ext cx="1214437" cy="403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Commitment </a:t>
            </a:r>
          </a:p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to Help</a:t>
            </a:r>
          </a:p>
        </p:txBody>
      </p:sp>
      <p:sp>
        <p:nvSpPr>
          <p:cNvPr id="5128213" name="Text Box 21"/>
          <p:cNvSpPr txBox="1">
            <a:spLocks noChangeArrowheads="1"/>
          </p:cNvSpPr>
          <p:nvPr/>
        </p:nvSpPr>
        <p:spPr bwMode="invGray">
          <a:xfrm>
            <a:off x="7473950" y="3597275"/>
            <a:ext cx="1098550" cy="173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Quality Products</a:t>
            </a:r>
          </a:p>
        </p:txBody>
      </p:sp>
      <p:sp>
        <p:nvSpPr>
          <p:cNvPr id="5128214" name="Text Box 22"/>
          <p:cNvSpPr txBox="1">
            <a:spLocks noChangeArrowheads="1"/>
          </p:cNvSpPr>
          <p:nvPr/>
        </p:nvSpPr>
        <p:spPr bwMode="invGray">
          <a:xfrm>
            <a:off x="4119563" y="3394075"/>
            <a:ext cx="2163762" cy="173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Deals with Unexpected Changes</a:t>
            </a:r>
          </a:p>
        </p:txBody>
      </p:sp>
      <p:sp>
        <p:nvSpPr>
          <p:cNvPr id="5128215" name="Text Box 23"/>
          <p:cNvSpPr txBox="1">
            <a:spLocks noChangeArrowheads="1"/>
          </p:cNvSpPr>
          <p:nvPr/>
        </p:nvSpPr>
        <p:spPr bwMode="invGray">
          <a:xfrm>
            <a:off x="5121275" y="3819525"/>
            <a:ext cx="1203325" cy="173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Handles Problems</a:t>
            </a:r>
          </a:p>
        </p:txBody>
      </p:sp>
      <p:sp>
        <p:nvSpPr>
          <p:cNvPr id="5128216" name="Text Box 24"/>
          <p:cNvSpPr txBox="1">
            <a:spLocks noChangeArrowheads="1"/>
          </p:cNvSpPr>
          <p:nvPr/>
        </p:nvSpPr>
        <p:spPr bwMode="invGray">
          <a:xfrm>
            <a:off x="6899275" y="2079625"/>
            <a:ext cx="1139825" cy="201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 Client Focus</a:t>
            </a:r>
          </a:p>
        </p:txBody>
      </p:sp>
      <p:sp>
        <p:nvSpPr>
          <p:cNvPr id="5128217" name="Text Box 25"/>
          <p:cNvSpPr txBox="1">
            <a:spLocks noChangeArrowheads="1"/>
          </p:cNvSpPr>
          <p:nvPr/>
        </p:nvSpPr>
        <p:spPr bwMode="invGray">
          <a:xfrm>
            <a:off x="5492750" y="3579813"/>
            <a:ext cx="1570038" cy="173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Keeps Clients Informed</a:t>
            </a:r>
          </a:p>
        </p:txBody>
      </p:sp>
      <p:sp>
        <p:nvSpPr>
          <p:cNvPr id="5128218" name="Text Box 26"/>
          <p:cNvSpPr txBox="1">
            <a:spLocks noChangeArrowheads="1"/>
          </p:cNvSpPr>
          <p:nvPr/>
        </p:nvSpPr>
        <p:spPr bwMode="invGray">
          <a:xfrm>
            <a:off x="3887788" y="5130800"/>
            <a:ext cx="2128837" cy="173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Meets Technical Specifications  </a:t>
            </a:r>
          </a:p>
        </p:txBody>
      </p:sp>
      <p:sp>
        <p:nvSpPr>
          <p:cNvPr id="5128219" name="Text Box 27"/>
          <p:cNvSpPr txBox="1">
            <a:spLocks noChangeArrowheads="1"/>
          </p:cNvSpPr>
          <p:nvPr/>
        </p:nvSpPr>
        <p:spPr bwMode="invGray">
          <a:xfrm>
            <a:off x="4418013" y="2347913"/>
            <a:ext cx="2570162" cy="201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Provides Value for the Dollar</a:t>
            </a:r>
          </a:p>
        </p:txBody>
      </p:sp>
      <p:sp>
        <p:nvSpPr>
          <p:cNvPr id="5128220" name="Text Box 28"/>
          <p:cNvSpPr txBox="1">
            <a:spLocks noChangeArrowheads="1"/>
          </p:cNvSpPr>
          <p:nvPr/>
        </p:nvSpPr>
        <p:spPr bwMode="invGray">
          <a:xfrm>
            <a:off x="4657725" y="2787650"/>
            <a:ext cx="1925638" cy="173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Unprompted Communication</a:t>
            </a:r>
          </a:p>
        </p:txBody>
      </p:sp>
      <p:sp>
        <p:nvSpPr>
          <p:cNvPr id="5128221" name="Text Box 29"/>
          <p:cNvSpPr txBox="1">
            <a:spLocks noChangeArrowheads="1"/>
          </p:cNvSpPr>
          <p:nvPr/>
        </p:nvSpPr>
        <p:spPr bwMode="invGray">
          <a:xfrm>
            <a:off x="4657725" y="2533650"/>
            <a:ext cx="2178050" cy="173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Helps Advise on Business Issues</a:t>
            </a:r>
          </a:p>
        </p:txBody>
      </p:sp>
      <p:sp>
        <p:nvSpPr>
          <p:cNvPr id="5128222" name="Text Box 30"/>
          <p:cNvSpPr txBox="1">
            <a:spLocks noChangeArrowheads="1"/>
          </p:cNvSpPr>
          <p:nvPr/>
        </p:nvSpPr>
        <p:spPr bwMode="invGray">
          <a:xfrm>
            <a:off x="3833813" y="2128838"/>
            <a:ext cx="1403350" cy="173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 Regional Reputation</a:t>
            </a:r>
          </a:p>
        </p:txBody>
      </p:sp>
      <p:sp>
        <p:nvSpPr>
          <p:cNvPr id="5128223" name="Text Box 31"/>
          <p:cNvSpPr txBox="1">
            <a:spLocks noChangeArrowheads="1"/>
          </p:cNvSpPr>
          <p:nvPr/>
        </p:nvSpPr>
        <p:spPr bwMode="invGray">
          <a:xfrm>
            <a:off x="1930400" y="2511425"/>
            <a:ext cx="12842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Brings Together</a:t>
            </a:r>
          </a:p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National Resources</a:t>
            </a:r>
          </a:p>
        </p:txBody>
      </p:sp>
      <p:sp>
        <p:nvSpPr>
          <p:cNvPr id="5128224" name="Text Box 32"/>
          <p:cNvSpPr txBox="1">
            <a:spLocks noChangeArrowheads="1"/>
          </p:cNvSpPr>
          <p:nvPr/>
        </p:nvSpPr>
        <p:spPr bwMode="invGray">
          <a:xfrm>
            <a:off x="1362075" y="3659188"/>
            <a:ext cx="1670050" cy="173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International Capabilities</a:t>
            </a:r>
          </a:p>
        </p:txBody>
      </p:sp>
      <p:sp>
        <p:nvSpPr>
          <p:cNvPr id="5128225" name="Text Box 33"/>
          <p:cNvSpPr txBox="1">
            <a:spLocks noChangeArrowheads="1"/>
          </p:cNvSpPr>
          <p:nvPr/>
        </p:nvSpPr>
        <p:spPr bwMode="invGray">
          <a:xfrm>
            <a:off x="2138363" y="2286000"/>
            <a:ext cx="1304925" cy="173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Breadth of Services</a:t>
            </a:r>
          </a:p>
        </p:txBody>
      </p:sp>
      <p:sp>
        <p:nvSpPr>
          <p:cNvPr id="5128226" name="Text Box 34"/>
          <p:cNvSpPr txBox="1">
            <a:spLocks noChangeArrowheads="1"/>
          </p:cNvSpPr>
          <p:nvPr/>
        </p:nvSpPr>
        <p:spPr bwMode="invGray">
          <a:xfrm>
            <a:off x="2884488" y="3133725"/>
            <a:ext cx="1987550" cy="173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Anticipates the Client’s Needs</a:t>
            </a:r>
          </a:p>
        </p:txBody>
      </p:sp>
      <p:sp>
        <p:nvSpPr>
          <p:cNvPr id="5128227" name="Text Box 35"/>
          <p:cNvSpPr txBox="1">
            <a:spLocks noChangeArrowheads="1"/>
          </p:cNvSpPr>
          <p:nvPr/>
        </p:nvSpPr>
        <p:spPr bwMode="invGray">
          <a:xfrm>
            <a:off x="7797800" y="3771900"/>
            <a:ext cx="5302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Legal </a:t>
            </a:r>
          </a:p>
          <a:p>
            <a:pPr algn="l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Service </a:t>
            </a:r>
          </a:p>
          <a:p>
            <a:pPr algn="l">
              <a:lnSpc>
                <a:spcPct val="95000"/>
              </a:lnSpc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Skills</a:t>
            </a:r>
          </a:p>
        </p:txBody>
      </p:sp>
      <p:sp>
        <p:nvSpPr>
          <p:cNvPr id="5128228" name="Freeform 36"/>
          <p:cNvSpPr>
            <a:spLocks/>
          </p:cNvSpPr>
          <p:nvPr/>
        </p:nvSpPr>
        <p:spPr bwMode="invGray">
          <a:xfrm>
            <a:off x="7645400" y="3792538"/>
            <a:ext cx="98425" cy="93662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29" name="Freeform 37"/>
          <p:cNvSpPr>
            <a:spLocks/>
          </p:cNvSpPr>
          <p:nvPr/>
        </p:nvSpPr>
        <p:spPr bwMode="invGray">
          <a:xfrm>
            <a:off x="7307263" y="3633788"/>
            <a:ext cx="96837" cy="92075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0" name="Freeform 38"/>
          <p:cNvSpPr>
            <a:spLocks/>
          </p:cNvSpPr>
          <p:nvPr/>
        </p:nvSpPr>
        <p:spPr bwMode="invGray">
          <a:xfrm>
            <a:off x="7112000" y="3633788"/>
            <a:ext cx="98425" cy="92075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1" name="Freeform 39"/>
          <p:cNvSpPr>
            <a:spLocks/>
          </p:cNvSpPr>
          <p:nvPr/>
        </p:nvSpPr>
        <p:spPr bwMode="invGray">
          <a:xfrm>
            <a:off x="6350000" y="3865563"/>
            <a:ext cx="98425" cy="92075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2" name="Freeform 40"/>
          <p:cNvSpPr>
            <a:spLocks/>
          </p:cNvSpPr>
          <p:nvPr/>
        </p:nvSpPr>
        <p:spPr bwMode="invGray">
          <a:xfrm>
            <a:off x="6319838" y="3484563"/>
            <a:ext cx="96837" cy="95250"/>
          </a:xfrm>
          <a:custGeom>
            <a:avLst/>
            <a:gdLst>
              <a:gd name="T0" fmla="*/ 28 w 56"/>
              <a:gd name="T1" fmla="*/ 0 h 57"/>
              <a:gd name="T2" fmla="*/ 56 w 56"/>
              <a:gd name="T3" fmla="*/ 29 h 57"/>
              <a:gd name="T4" fmla="*/ 28 w 56"/>
              <a:gd name="T5" fmla="*/ 57 h 57"/>
              <a:gd name="T6" fmla="*/ 0 w 56"/>
              <a:gd name="T7" fmla="*/ 29 h 57"/>
              <a:gd name="T8" fmla="*/ 28 w 56"/>
              <a:gd name="T9" fmla="*/ 0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7"/>
              <a:gd name="T17" fmla="*/ 56 w 56"/>
              <a:gd name="T18" fmla="*/ 57 h 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7">
                <a:moveTo>
                  <a:pt x="28" y="0"/>
                </a:moveTo>
                <a:lnTo>
                  <a:pt x="56" y="29"/>
                </a:lnTo>
                <a:lnTo>
                  <a:pt x="28" y="57"/>
                </a:lnTo>
                <a:lnTo>
                  <a:pt x="0" y="29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3" name="Freeform 41"/>
          <p:cNvSpPr>
            <a:spLocks/>
          </p:cNvSpPr>
          <p:nvPr/>
        </p:nvSpPr>
        <p:spPr bwMode="invGray">
          <a:xfrm>
            <a:off x="5973763" y="5173663"/>
            <a:ext cx="95250" cy="93662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4" name="Freeform 42"/>
          <p:cNvSpPr>
            <a:spLocks/>
          </p:cNvSpPr>
          <p:nvPr/>
        </p:nvSpPr>
        <p:spPr bwMode="invGray">
          <a:xfrm>
            <a:off x="4494213" y="2800350"/>
            <a:ext cx="93662" cy="92075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5" name="Freeform 43"/>
          <p:cNvSpPr>
            <a:spLocks/>
          </p:cNvSpPr>
          <p:nvPr/>
        </p:nvSpPr>
        <p:spPr bwMode="invGray">
          <a:xfrm>
            <a:off x="4491038" y="2506663"/>
            <a:ext cx="96837" cy="92075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6" name="Freeform 44"/>
          <p:cNvSpPr>
            <a:spLocks/>
          </p:cNvSpPr>
          <p:nvPr/>
        </p:nvSpPr>
        <p:spPr bwMode="invGray">
          <a:xfrm>
            <a:off x="3883025" y="2327275"/>
            <a:ext cx="98425" cy="92075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7" name="Freeform 45"/>
          <p:cNvSpPr>
            <a:spLocks/>
          </p:cNvSpPr>
          <p:nvPr/>
        </p:nvSpPr>
        <p:spPr bwMode="invGray">
          <a:xfrm>
            <a:off x="3495675" y="2327275"/>
            <a:ext cx="98425" cy="92075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8" name="Freeform 46"/>
          <p:cNvSpPr>
            <a:spLocks/>
          </p:cNvSpPr>
          <p:nvPr/>
        </p:nvSpPr>
        <p:spPr bwMode="invGray">
          <a:xfrm>
            <a:off x="3254375" y="2643188"/>
            <a:ext cx="100013" cy="93662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39" name="Freeform 47"/>
          <p:cNvSpPr>
            <a:spLocks/>
          </p:cNvSpPr>
          <p:nvPr/>
        </p:nvSpPr>
        <p:spPr bwMode="invGray">
          <a:xfrm>
            <a:off x="1206500" y="3702050"/>
            <a:ext cx="92075" cy="90488"/>
          </a:xfrm>
          <a:custGeom>
            <a:avLst/>
            <a:gdLst>
              <a:gd name="T0" fmla="*/ 27 w 54"/>
              <a:gd name="T1" fmla="*/ 0 h 54"/>
              <a:gd name="T2" fmla="*/ 54 w 54"/>
              <a:gd name="T3" fmla="*/ 27 h 54"/>
              <a:gd name="T4" fmla="*/ 27 w 54"/>
              <a:gd name="T5" fmla="*/ 54 h 54"/>
              <a:gd name="T6" fmla="*/ 0 w 54"/>
              <a:gd name="T7" fmla="*/ 27 h 54"/>
              <a:gd name="T8" fmla="*/ 27 w 54"/>
              <a:gd name="T9" fmla="*/ 0 h 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54"/>
              <a:gd name="T17" fmla="*/ 54 w 54"/>
              <a:gd name="T18" fmla="*/ 54 h 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54">
                <a:moveTo>
                  <a:pt x="27" y="0"/>
                </a:moveTo>
                <a:lnTo>
                  <a:pt x="54" y="27"/>
                </a:lnTo>
                <a:lnTo>
                  <a:pt x="27" y="54"/>
                </a:lnTo>
                <a:lnTo>
                  <a:pt x="0" y="27"/>
                </a:lnTo>
                <a:lnTo>
                  <a:pt x="27" y="0"/>
                </a:lnTo>
                <a:close/>
              </a:path>
            </a:pathLst>
          </a:custGeom>
          <a:solidFill>
            <a:srgbClr val="969696"/>
          </a:solidFill>
          <a:ln w="6350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40" name="Freeform 48"/>
          <p:cNvSpPr>
            <a:spLocks/>
          </p:cNvSpPr>
          <p:nvPr/>
        </p:nvSpPr>
        <p:spPr bwMode="invGray">
          <a:xfrm>
            <a:off x="4938713" y="3179763"/>
            <a:ext cx="93662" cy="92075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41" name="Freeform 49"/>
          <p:cNvSpPr>
            <a:spLocks/>
          </p:cNvSpPr>
          <p:nvPr/>
        </p:nvSpPr>
        <p:spPr bwMode="invGray">
          <a:xfrm>
            <a:off x="7442200" y="2468563"/>
            <a:ext cx="182563" cy="182562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42" name="Freeform 50"/>
          <p:cNvSpPr>
            <a:spLocks/>
          </p:cNvSpPr>
          <p:nvPr/>
        </p:nvSpPr>
        <p:spPr bwMode="invGray">
          <a:xfrm>
            <a:off x="6675438" y="2098675"/>
            <a:ext cx="182562" cy="182563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43" name="Freeform 51"/>
          <p:cNvSpPr>
            <a:spLocks/>
          </p:cNvSpPr>
          <p:nvPr/>
        </p:nvSpPr>
        <p:spPr bwMode="invGray">
          <a:xfrm>
            <a:off x="7043738" y="2328863"/>
            <a:ext cx="182562" cy="182562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  <p:sp>
        <p:nvSpPr>
          <p:cNvPr id="5128244" name="Text Box 52"/>
          <p:cNvSpPr txBox="1">
            <a:spLocks noChangeArrowheads="1"/>
          </p:cNvSpPr>
          <p:nvPr/>
        </p:nvSpPr>
        <p:spPr bwMode="invGray">
          <a:xfrm>
            <a:off x="3354388" y="1816100"/>
            <a:ext cx="3035300" cy="201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Understands the Client’s Business</a:t>
            </a:r>
          </a:p>
        </p:txBody>
      </p:sp>
      <p:sp>
        <p:nvSpPr>
          <p:cNvPr id="5128245" name="Freeform 53"/>
          <p:cNvSpPr>
            <a:spLocks/>
          </p:cNvSpPr>
          <p:nvPr/>
        </p:nvSpPr>
        <p:spPr bwMode="invGray">
          <a:xfrm>
            <a:off x="6462713" y="1801813"/>
            <a:ext cx="182562" cy="182562"/>
          </a:xfrm>
          <a:custGeom>
            <a:avLst/>
            <a:gdLst>
              <a:gd name="T0" fmla="*/ 28 w 56"/>
              <a:gd name="T1" fmla="*/ 0 h 56"/>
              <a:gd name="T2" fmla="*/ 56 w 56"/>
              <a:gd name="T3" fmla="*/ 28 h 56"/>
              <a:gd name="T4" fmla="*/ 28 w 56"/>
              <a:gd name="T5" fmla="*/ 56 h 56"/>
              <a:gd name="T6" fmla="*/ 0 w 56"/>
              <a:gd name="T7" fmla="*/ 28 h 56"/>
              <a:gd name="T8" fmla="*/ 28 w 56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56"/>
              <a:gd name="T17" fmla="*/ 56 w 5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56">
                <a:moveTo>
                  <a:pt x="28" y="0"/>
                </a:moveTo>
                <a:lnTo>
                  <a:pt x="56" y="28"/>
                </a:lnTo>
                <a:lnTo>
                  <a:pt x="28" y="56"/>
                </a:lnTo>
                <a:lnTo>
                  <a:pt x="0" y="28"/>
                </a:lnTo>
                <a:lnTo>
                  <a:pt x="28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u="non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30242" name="Object 2"/>
          <p:cNvGraphicFramePr>
            <a:graphicFrameLocks noChangeAspect="1"/>
          </p:cNvGraphicFramePr>
          <p:nvPr/>
        </p:nvGraphicFramePr>
        <p:xfrm>
          <a:off x="793750" y="1839913"/>
          <a:ext cx="3786188" cy="3829050"/>
        </p:xfrm>
        <a:graphic>
          <a:graphicData uri="http://schemas.openxmlformats.org/presentationml/2006/ole">
            <p:oleObj spid="_x0000_s5130242" name="Chart" r:id="rId4" imgW="3610013" imgH="3800364" progId="MSGraph.Chart.8">
              <p:embed followColorScheme="full"/>
            </p:oleObj>
          </a:graphicData>
        </a:graphic>
      </p:graphicFrame>
      <p:sp>
        <p:nvSpPr>
          <p:cNvPr id="513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596900"/>
            <a:ext cx="7467600" cy="274638"/>
          </a:xfrm>
        </p:spPr>
        <p:txBody>
          <a:bodyPr/>
          <a:lstStyle/>
          <a:p>
            <a:r>
              <a:rPr lang="en-US"/>
              <a:t>Top 4 Differentiating Factors Drive Superior Client Satisfaction</a:t>
            </a:r>
          </a:p>
        </p:txBody>
      </p:sp>
      <p:sp>
        <p:nvSpPr>
          <p:cNvPr id="5130244" name="Rectangle 4"/>
          <p:cNvSpPr>
            <a:spLocks noChangeArrowheads="1"/>
          </p:cNvSpPr>
          <p:nvPr/>
        </p:nvSpPr>
        <p:spPr bwMode="invGray">
          <a:xfrm>
            <a:off x="1195388" y="5367338"/>
            <a:ext cx="1057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0" u="none">
                <a:latin typeface="Tahoma" pitchFamily="34" charset="0"/>
              </a:rPr>
              <a:t>Value for </a:t>
            </a:r>
            <a:br>
              <a:rPr lang="en-US" sz="1100" b="0" u="none">
                <a:latin typeface="Tahoma" pitchFamily="34" charset="0"/>
              </a:rPr>
            </a:br>
            <a:r>
              <a:rPr lang="en-US" sz="1100" b="0" u="none">
                <a:latin typeface="Tahoma" pitchFamily="34" charset="0"/>
              </a:rPr>
              <a:t>the Dollar</a:t>
            </a:r>
          </a:p>
        </p:txBody>
      </p:sp>
      <p:sp>
        <p:nvSpPr>
          <p:cNvPr id="5130245" name="Text Box 5"/>
          <p:cNvSpPr txBox="1">
            <a:spLocks noChangeArrowheads="1"/>
          </p:cNvSpPr>
          <p:nvPr/>
        </p:nvSpPr>
        <p:spPr bwMode="invGray">
          <a:xfrm>
            <a:off x="1300163" y="1711325"/>
            <a:ext cx="382111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Primary Recommend Rate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Correlation Coefficient</a:t>
            </a:r>
          </a:p>
        </p:txBody>
      </p:sp>
      <p:sp>
        <p:nvSpPr>
          <p:cNvPr id="5130246" name="Text Box 6"/>
          <p:cNvSpPr txBox="1">
            <a:spLocks noChangeArrowheads="1"/>
          </p:cNvSpPr>
          <p:nvPr/>
        </p:nvSpPr>
        <p:spPr bwMode="invGray">
          <a:xfrm>
            <a:off x="5308600" y="1711325"/>
            <a:ext cx="27432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Superior Service Score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Correlation Coefficient</a:t>
            </a:r>
          </a:p>
        </p:txBody>
      </p:sp>
      <p:sp>
        <p:nvSpPr>
          <p:cNvPr id="5130247" name="Rectangle 7"/>
          <p:cNvSpPr>
            <a:spLocks noChangeArrowheads="1"/>
          </p:cNvSpPr>
          <p:nvPr/>
        </p:nvSpPr>
        <p:spPr bwMode="invGray">
          <a:xfrm>
            <a:off x="2019300" y="5362575"/>
            <a:ext cx="1057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0" u="none">
                <a:latin typeface="Tahoma" pitchFamily="34" charset="0"/>
              </a:rPr>
              <a:t>Commitment </a:t>
            </a:r>
            <a:br>
              <a:rPr lang="en-US" sz="1100" b="0" u="none">
                <a:latin typeface="Tahoma" pitchFamily="34" charset="0"/>
              </a:rPr>
            </a:br>
            <a:r>
              <a:rPr lang="en-US" sz="1100" b="0" u="none">
                <a:latin typeface="Tahoma" pitchFamily="34" charset="0"/>
              </a:rPr>
              <a:t>to Help</a:t>
            </a:r>
          </a:p>
        </p:txBody>
      </p:sp>
      <p:sp>
        <p:nvSpPr>
          <p:cNvPr id="5130248" name="Rectangle 8"/>
          <p:cNvSpPr>
            <a:spLocks noChangeArrowheads="1"/>
          </p:cNvSpPr>
          <p:nvPr/>
        </p:nvSpPr>
        <p:spPr bwMode="invGray">
          <a:xfrm>
            <a:off x="2786063" y="5357813"/>
            <a:ext cx="1057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0" u="none">
                <a:latin typeface="Tahoma" pitchFamily="34" charset="0"/>
              </a:rPr>
              <a:t>Client </a:t>
            </a:r>
            <a:br>
              <a:rPr lang="en-US" sz="1100" b="0" u="none">
                <a:latin typeface="Tahoma" pitchFamily="34" charset="0"/>
              </a:rPr>
            </a:br>
            <a:r>
              <a:rPr lang="en-US" sz="1100" b="0" u="none">
                <a:latin typeface="Tahoma" pitchFamily="34" charset="0"/>
              </a:rPr>
              <a:t>Focus</a:t>
            </a:r>
          </a:p>
        </p:txBody>
      </p:sp>
      <p:sp>
        <p:nvSpPr>
          <p:cNvPr id="5130249" name="Rectangle 9"/>
          <p:cNvSpPr>
            <a:spLocks noChangeArrowheads="1"/>
          </p:cNvSpPr>
          <p:nvPr/>
        </p:nvSpPr>
        <p:spPr bwMode="invGray">
          <a:xfrm>
            <a:off x="3524250" y="5353050"/>
            <a:ext cx="10572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0" u="none">
                <a:latin typeface="Tahoma" pitchFamily="34" charset="0"/>
              </a:rPr>
              <a:t>Understand </a:t>
            </a:r>
            <a:br>
              <a:rPr lang="en-US" sz="1100" b="0" u="none">
                <a:latin typeface="Tahoma" pitchFamily="34" charset="0"/>
              </a:rPr>
            </a:br>
            <a:r>
              <a:rPr lang="en-US" sz="1100" b="0" u="none">
                <a:latin typeface="Tahoma" pitchFamily="34" charset="0"/>
              </a:rPr>
              <a:t>the Client’s Business</a:t>
            </a:r>
          </a:p>
        </p:txBody>
      </p:sp>
      <p:graphicFrame>
        <p:nvGraphicFramePr>
          <p:cNvPr id="5130250" name="Object 10"/>
          <p:cNvGraphicFramePr>
            <a:graphicFrameLocks noChangeAspect="1"/>
          </p:cNvGraphicFramePr>
          <p:nvPr/>
        </p:nvGraphicFramePr>
        <p:xfrm>
          <a:off x="4813300" y="1849438"/>
          <a:ext cx="3786188" cy="3829050"/>
        </p:xfrm>
        <a:graphic>
          <a:graphicData uri="http://schemas.openxmlformats.org/presentationml/2006/ole">
            <p:oleObj spid="_x0000_s5130250" name="Chart" r:id="rId5" imgW="3610013" imgH="3800364" progId="MSGraph.Chart.8">
              <p:embed followColorScheme="full"/>
            </p:oleObj>
          </a:graphicData>
        </a:graphic>
      </p:graphicFrame>
      <p:sp>
        <p:nvSpPr>
          <p:cNvPr id="5130251" name="Rectangle 11"/>
          <p:cNvSpPr>
            <a:spLocks noChangeArrowheads="1"/>
          </p:cNvSpPr>
          <p:nvPr/>
        </p:nvSpPr>
        <p:spPr bwMode="invGray">
          <a:xfrm>
            <a:off x="5191125" y="5362575"/>
            <a:ext cx="1057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0" u="none">
                <a:latin typeface="Tahoma" pitchFamily="34" charset="0"/>
              </a:rPr>
              <a:t>Value for </a:t>
            </a:r>
            <a:br>
              <a:rPr lang="en-US" sz="1100" b="0" u="none">
                <a:latin typeface="Tahoma" pitchFamily="34" charset="0"/>
              </a:rPr>
            </a:br>
            <a:r>
              <a:rPr lang="en-US" sz="1100" b="0" u="none">
                <a:latin typeface="Tahoma" pitchFamily="34" charset="0"/>
              </a:rPr>
              <a:t>the Dollar</a:t>
            </a:r>
          </a:p>
        </p:txBody>
      </p:sp>
      <p:sp>
        <p:nvSpPr>
          <p:cNvPr id="5130252" name="Rectangle 12"/>
          <p:cNvSpPr>
            <a:spLocks noChangeArrowheads="1"/>
          </p:cNvSpPr>
          <p:nvPr/>
        </p:nvSpPr>
        <p:spPr bwMode="invGray">
          <a:xfrm>
            <a:off x="5986463" y="5357813"/>
            <a:ext cx="1057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0" u="none">
                <a:latin typeface="Tahoma" pitchFamily="34" charset="0"/>
              </a:rPr>
              <a:t>Commitment </a:t>
            </a:r>
            <a:br>
              <a:rPr lang="en-US" sz="1100" b="0" u="none">
                <a:latin typeface="Tahoma" pitchFamily="34" charset="0"/>
              </a:rPr>
            </a:br>
            <a:r>
              <a:rPr lang="en-US" sz="1100" b="0" u="none">
                <a:latin typeface="Tahoma" pitchFamily="34" charset="0"/>
              </a:rPr>
              <a:t>to Help</a:t>
            </a:r>
          </a:p>
        </p:txBody>
      </p:sp>
      <p:sp>
        <p:nvSpPr>
          <p:cNvPr id="5130253" name="Rectangle 13"/>
          <p:cNvSpPr>
            <a:spLocks noChangeArrowheads="1"/>
          </p:cNvSpPr>
          <p:nvPr/>
        </p:nvSpPr>
        <p:spPr bwMode="invGray">
          <a:xfrm>
            <a:off x="6738938" y="5353050"/>
            <a:ext cx="1057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0" u="none">
                <a:latin typeface="Tahoma" pitchFamily="34" charset="0"/>
              </a:rPr>
              <a:t>Client </a:t>
            </a:r>
            <a:br>
              <a:rPr lang="en-US" sz="1100" b="0" u="none">
                <a:latin typeface="Tahoma" pitchFamily="34" charset="0"/>
              </a:rPr>
            </a:br>
            <a:r>
              <a:rPr lang="en-US" sz="1100" b="0" u="none">
                <a:latin typeface="Tahoma" pitchFamily="34" charset="0"/>
              </a:rPr>
              <a:t>Focus</a:t>
            </a:r>
          </a:p>
        </p:txBody>
      </p:sp>
      <p:sp>
        <p:nvSpPr>
          <p:cNvPr id="5130254" name="Rectangle 14"/>
          <p:cNvSpPr>
            <a:spLocks noChangeArrowheads="1"/>
          </p:cNvSpPr>
          <p:nvPr/>
        </p:nvSpPr>
        <p:spPr bwMode="invGray">
          <a:xfrm>
            <a:off x="7462838" y="5348288"/>
            <a:ext cx="10572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0" u="none">
                <a:latin typeface="Tahoma" pitchFamily="34" charset="0"/>
              </a:rPr>
              <a:t>Understand </a:t>
            </a:r>
            <a:br>
              <a:rPr lang="en-US" sz="1100" b="0" u="none">
                <a:latin typeface="Tahoma" pitchFamily="34" charset="0"/>
              </a:rPr>
            </a:br>
            <a:r>
              <a:rPr lang="en-US" sz="1100" b="0" u="none">
                <a:latin typeface="Tahoma" pitchFamily="34" charset="0"/>
              </a:rPr>
              <a:t>the Client’s Business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5906" name="AutoShape 2"/>
          <p:cNvSpPr>
            <a:spLocks noChangeArrowheads="1"/>
          </p:cNvSpPr>
          <p:nvPr/>
        </p:nvSpPr>
        <p:spPr bwMode="auto">
          <a:xfrm>
            <a:off x="3286125" y="4822825"/>
            <a:ext cx="1068388" cy="1069975"/>
          </a:xfrm>
          <a:prstGeom prst="flowChartMagneticDisk">
            <a:avLst/>
          </a:prstGeom>
          <a:solidFill>
            <a:schemeClr val="tx2"/>
          </a:solidFill>
          <a:ln w="9525">
            <a:solidFill>
              <a:srgbClr val="99CCFF"/>
            </a:solidFill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15907" name="Line 3"/>
          <p:cNvSpPr>
            <a:spLocks noChangeShapeType="1"/>
          </p:cNvSpPr>
          <p:nvPr/>
        </p:nvSpPr>
        <p:spPr bwMode="auto">
          <a:xfrm>
            <a:off x="3568700" y="1857375"/>
            <a:ext cx="2338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115908" name="Line 4"/>
          <p:cNvSpPr>
            <a:spLocks noChangeShapeType="1"/>
          </p:cNvSpPr>
          <p:nvPr/>
        </p:nvSpPr>
        <p:spPr bwMode="auto">
          <a:xfrm>
            <a:off x="3568700" y="2917825"/>
            <a:ext cx="2338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115909" name="Line 5"/>
          <p:cNvSpPr>
            <a:spLocks noChangeShapeType="1"/>
          </p:cNvSpPr>
          <p:nvPr/>
        </p:nvSpPr>
        <p:spPr bwMode="auto">
          <a:xfrm>
            <a:off x="3568700" y="3581400"/>
            <a:ext cx="2338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115910" name="Line 6"/>
          <p:cNvSpPr>
            <a:spLocks noChangeShapeType="1"/>
          </p:cNvSpPr>
          <p:nvPr/>
        </p:nvSpPr>
        <p:spPr bwMode="auto">
          <a:xfrm flipV="1">
            <a:off x="4651375" y="5360988"/>
            <a:ext cx="1255713" cy="2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115911" name="AutoShape 7"/>
          <p:cNvSpPr>
            <a:spLocks noChangeArrowheads="1"/>
          </p:cNvSpPr>
          <p:nvPr/>
        </p:nvSpPr>
        <p:spPr bwMode="auto">
          <a:xfrm>
            <a:off x="1158875" y="1330325"/>
            <a:ext cx="4119563" cy="2755900"/>
          </a:xfrm>
          <a:prstGeom prst="flowChartExtra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tx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159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Client Allegiance Premium</a:t>
            </a:r>
          </a:p>
        </p:txBody>
      </p:sp>
      <p:sp>
        <p:nvSpPr>
          <p:cNvPr id="5115913" name="AutoShape 9"/>
          <p:cNvSpPr>
            <a:spLocks noChangeArrowheads="1"/>
          </p:cNvSpPr>
          <p:nvPr/>
        </p:nvSpPr>
        <p:spPr bwMode="auto">
          <a:xfrm>
            <a:off x="1652588" y="1274763"/>
            <a:ext cx="2571750" cy="1322387"/>
          </a:xfrm>
          <a:prstGeom prst="flowChartExtra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15914" name="AutoShape 10"/>
          <p:cNvSpPr>
            <a:spLocks noChangeArrowheads="1"/>
          </p:cNvSpPr>
          <p:nvPr/>
        </p:nvSpPr>
        <p:spPr bwMode="auto">
          <a:xfrm>
            <a:off x="2366963" y="1277938"/>
            <a:ext cx="1687512" cy="1152525"/>
          </a:xfrm>
          <a:prstGeom prst="flowChartExtra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1591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420938" y="1798638"/>
            <a:ext cx="1579562" cy="549275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Client Allegiance</a:t>
            </a:r>
          </a:p>
        </p:txBody>
      </p:sp>
      <p:sp>
        <p:nvSpPr>
          <p:cNvPr id="5115916" name="Rectangle 12"/>
          <p:cNvSpPr>
            <a:spLocks noChangeArrowheads="1"/>
          </p:cNvSpPr>
          <p:nvPr/>
        </p:nvSpPr>
        <p:spPr bwMode="invGray">
          <a:xfrm>
            <a:off x="2420938" y="2644775"/>
            <a:ext cx="1579562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1800" b="0" u="none">
                <a:latin typeface="Tahoma" pitchFamily="34" charset="0"/>
              </a:rPr>
              <a:t>Client Satisfaction</a:t>
            </a:r>
          </a:p>
        </p:txBody>
      </p:sp>
      <p:sp>
        <p:nvSpPr>
          <p:cNvPr id="5115917" name="Rectangle 13"/>
          <p:cNvSpPr>
            <a:spLocks noChangeArrowheads="1"/>
          </p:cNvSpPr>
          <p:nvPr/>
        </p:nvSpPr>
        <p:spPr bwMode="invGray">
          <a:xfrm>
            <a:off x="1601788" y="3252788"/>
            <a:ext cx="1579562" cy="733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1600" b="0" u="none">
                <a:latin typeface="Tahoma" pitchFamily="34" charset="0"/>
              </a:rPr>
              <a:t>Primary Recommend Rate</a:t>
            </a:r>
          </a:p>
        </p:txBody>
      </p:sp>
      <p:sp>
        <p:nvSpPr>
          <p:cNvPr id="5115918" name="Rectangle 14"/>
          <p:cNvSpPr>
            <a:spLocks noChangeArrowheads="1"/>
          </p:cNvSpPr>
          <p:nvPr/>
        </p:nvSpPr>
        <p:spPr bwMode="invGray">
          <a:xfrm>
            <a:off x="3163888" y="3252788"/>
            <a:ext cx="1579562" cy="733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1600" b="0" u="none">
                <a:latin typeface="Tahoma" pitchFamily="34" charset="0"/>
              </a:rPr>
              <a:t>Superior</a:t>
            </a:r>
            <a:br>
              <a:rPr lang="en-US" sz="1600" b="0" u="none">
                <a:latin typeface="Tahoma" pitchFamily="34" charset="0"/>
              </a:rPr>
            </a:br>
            <a:r>
              <a:rPr lang="en-US" sz="1600" b="0" u="none">
                <a:latin typeface="Tahoma" pitchFamily="34" charset="0"/>
              </a:rPr>
              <a:t>Service</a:t>
            </a:r>
          </a:p>
          <a:p>
            <a:r>
              <a:rPr lang="en-US" sz="1600" b="0" u="none">
                <a:latin typeface="Tahoma" pitchFamily="34" charset="0"/>
              </a:rPr>
              <a:t>Score</a:t>
            </a:r>
          </a:p>
        </p:txBody>
      </p:sp>
      <p:sp>
        <p:nvSpPr>
          <p:cNvPr id="5115919" name="AutoShape 15"/>
          <p:cNvSpPr>
            <a:spLocks noChangeArrowheads="1"/>
          </p:cNvSpPr>
          <p:nvPr/>
        </p:nvSpPr>
        <p:spPr bwMode="auto">
          <a:xfrm>
            <a:off x="930275" y="4822825"/>
            <a:ext cx="1068388" cy="1069975"/>
          </a:xfrm>
          <a:prstGeom prst="flowChartMagneticDisk">
            <a:avLst/>
          </a:prstGeom>
          <a:solidFill>
            <a:schemeClr val="tx2"/>
          </a:solidFill>
          <a:ln w="9525">
            <a:solidFill>
              <a:srgbClr val="99CCFF"/>
            </a:solidFill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15920" name="Rectangle 16"/>
          <p:cNvSpPr>
            <a:spLocks noChangeArrowheads="1"/>
          </p:cNvSpPr>
          <p:nvPr/>
        </p:nvSpPr>
        <p:spPr bwMode="invGray">
          <a:xfrm>
            <a:off x="849313" y="5330825"/>
            <a:ext cx="1187450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1200" b="0" i="1" u="none">
                <a:latin typeface="Tahoma" pitchFamily="34" charset="0"/>
              </a:rPr>
              <a:t>Client</a:t>
            </a:r>
            <a:br>
              <a:rPr lang="en-US" sz="1200" b="0" i="1" u="none">
                <a:latin typeface="Tahoma" pitchFamily="34" charset="0"/>
              </a:rPr>
            </a:br>
            <a:r>
              <a:rPr lang="en-US" sz="1200" b="0" i="1" u="none">
                <a:latin typeface="Tahoma" pitchFamily="34" charset="0"/>
              </a:rPr>
              <a:t>Focus</a:t>
            </a:r>
          </a:p>
        </p:txBody>
      </p:sp>
      <p:sp>
        <p:nvSpPr>
          <p:cNvPr id="5115921" name="AutoShape 17"/>
          <p:cNvSpPr>
            <a:spLocks noChangeArrowheads="1"/>
          </p:cNvSpPr>
          <p:nvPr/>
        </p:nvSpPr>
        <p:spPr bwMode="auto">
          <a:xfrm>
            <a:off x="2101850" y="4822825"/>
            <a:ext cx="1068388" cy="1069975"/>
          </a:xfrm>
          <a:prstGeom prst="flowChartMagneticDisk">
            <a:avLst/>
          </a:prstGeom>
          <a:solidFill>
            <a:schemeClr val="tx2"/>
          </a:solidFill>
          <a:ln w="9525">
            <a:solidFill>
              <a:srgbClr val="99CCFF"/>
            </a:solidFill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15922" name="Rectangle 18"/>
          <p:cNvSpPr>
            <a:spLocks noChangeArrowheads="1"/>
          </p:cNvSpPr>
          <p:nvPr/>
        </p:nvSpPr>
        <p:spPr bwMode="invGray">
          <a:xfrm>
            <a:off x="3227388" y="5330825"/>
            <a:ext cx="1187450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1200" b="0" i="1" u="none">
                <a:latin typeface="Tahoma" pitchFamily="34" charset="0"/>
              </a:rPr>
              <a:t>Commitment</a:t>
            </a:r>
            <a:br>
              <a:rPr lang="en-US" sz="1200" b="0" i="1" u="none">
                <a:latin typeface="Tahoma" pitchFamily="34" charset="0"/>
              </a:rPr>
            </a:br>
            <a:r>
              <a:rPr lang="en-US" sz="1200" b="0" i="1" u="none">
                <a:latin typeface="Tahoma" pitchFamily="34" charset="0"/>
              </a:rPr>
              <a:t>to Help</a:t>
            </a:r>
          </a:p>
        </p:txBody>
      </p:sp>
      <p:sp>
        <p:nvSpPr>
          <p:cNvPr id="5115923" name="Rectangle 19"/>
          <p:cNvSpPr>
            <a:spLocks noChangeArrowheads="1"/>
          </p:cNvSpPr>
          <p:nvPr/>
        </p:nvSpPr>
        <p:spPr bwMode="invGray">
          <a:xfrm>
            <a:off x="2041525" y="5240338"/>
            <a:ext cx="1187450" cy="547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1200" b="0" i="1" u="none">
                <a:latin typeface="Tahoma" pitchFamily="34" charset="0"/>
              </a:rPr>
              <a:t>Understand</a:t>
            </a:r>
          </a:p>
          <a:p>
            <a:r>
              <a:rPr lang="en-US" sz="1200" b="0" i="1" u="none">
                <a:latin typeface="Tahoma" pitchFamily="34" charset="0"/>
              </a:rPr>
              <a:t>the Client’s Business</a:t>
            </a:r>
          </a:p>
        </p:txBody>
      </p:sp>
      <p:sp>
        <p:nvSpPr>
          <p:cNvPr id="5115924" name="AutoShape 20"/>
          <p:cNvSpPr>
            <a:spLocks noChangeArrowheads="1"/>
          </p:cNvSpPr>
          <p:nvPr/>
        </p:nvSpPr>
        <p:spPr bwMode="auto">
          <a:xfrm>
            <a:off x="4471988" y="4822825"/>
            <a:ext cx="1068387" cy="1069975"/>
          </a:xfrm>
          <a:prstGeom prst="flowChartMagneticDisk">
            <a:avLst/>
          </a:prstGeom>
          <a:solidFill>
            <a:schemeClr val="tx2"/>
          </a:solidFill>
          <a:ln w="9525">
            <a:solidFill>
              <a:srgbClr val="99CCFF"/>
            </a:solidFill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15925" name="Rectangle 21"/>
          <p:cNvSpPr>
            <a:spLocks noChangeArrowheads="1"/>
          </p:cNvSpPr>
          <p:nvPr/>
        </p:nvSpPr>
        <p:spPr bwMode="invGray">
          <a:xfrm>
            <a:off x="4391025" y="5238750"/>
            <a:ext cx="1187450" cy="547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1200" b="0" i="1" u="none">
                <a:latin typeface="Tahoma" pitchFamily="34" charset="0"/>
              </a:rPr>
              <a:t>Value</a:t>
            </a:r>
            <a:br>
              <a:rPr lang="en-US" sz="1200" b="0" i="1" u="none">
                <a:latin typeface="Tahoma" pitchFamily="34" charset="0"/>
              </a:rPr>
            </a:br>
            <a:r>
              <a:rPr lang="en-US" sz="1200" b="0" i="1" u="none">
                <a:latin typeface="Tahoma" pitchFamily="34" charset="0"/>
              </a:rPr>
              <a:t>for the</a:t>
            </a:r>
            <a:br>
              <a:rPr lang="en-US" sz="1200" b="0" i="1" u="none">
                <a:latin typeface="Tahoma" pitchFamily="34" charset="0"/>
              </a:rPr>
            </a:br>
            <a:r>
              <a:rPr lang="en-US" sz="1200" b="0" i="1" u="none">
                <a:latin typeface="Tahoma" pitchFamily="34" charset="0"/>
              </a:rPr>
              <a:t>Dollar</a:t>
            </a:r>
          </a:p>
        </p:txBody>
      </p:sp>
      <p:sp>
        <p:nvSpPr>
          <p:cNvPr id="5115926" name="AutoShape 22"/>
          <p:cNvSpPr>
            <a:spLocks/>
          </p:cNvSpPr>
          <p:nvPr/>
        </p:nvSpPr>
        <p:spPr bwMode="auto">
          <a:xfrm rot="5400000">
            <a:off x="2969419" y="2180432"/>
            <a:ext cx="492125" cy="4783137"/>
          </a:xfrm>
          <a:prstGeom prst="leftBrace">
            <a:avLst>
              <a:gd name="adj1" fmla="val 80995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15927" name="Line 23"/>
          <p:cNvSpPr>
            <a:spLocks noChangeShapeType="1"/>
          </p:cNvSpPr>
          <p:nvPr/>
        </p:nvSpPr>
        <p:spPr bwMode="auto">
          <a:xfrm>
            <a:off x="3194050" y="33623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/>
          <a:lstStyle/>
          <a:p>
            <a:endParaRPr lang="en-US"/>
          </a:p>
        </p:txBody>
      </p:sp>
      <p:sp>
        <p:nvSpPr>
          <p:cNvPr id="5115928" name="Rectangle 24"/>
          <p:cNvSpPr>
            <a:spLocks noChangeArrowheads="1"/>
          </p:cNvSpPr>
          <p:nvPr/>
        </p:nvSpPr>
        <p:spPr bwMode="invGray">
          <a:xfrm>
            <a:off x="6188075" y="1744663"/>
            <a:ext cx="2603500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sz="1400" b="0" u="none">
                <a:latin typeface="Tahoma" pitchFamily="34" charset="0"/>
              </a:rPr>
              <a:t>19.5% rate premiums</a:t>
            </a:r>
          </a:p>
          <a:p>
            <a:pPr algn="l"/>
            <a:r>
              <a:rPr lang="en-US" sz="1400" b="0" u="none">
                <a:latin typeface="Tahoma" pitchFamily="34" charset="0"/>
              </a:rPr>
              <a:t>35.6% higher revenue growth</a:t>
            </a:r>
          </a:p>
        </p:txBody>
      </p:sp>
      <p:sp>
        <p:nvSpPr>
          <p:cNvPr id="5115929" name="Rectangle 25"/>
          <p:cNvSpPr>
            <a:spLocks noChangeArrowheads="1"/>
          </p:cNvSpPr>
          <p:nvPr/>
        </p:nvSpPr>
        <p:spPr bwMode="invGray">
          <a:xfrm>
            <a:off x="6188075" y="2806700"/>
            <a:ext cx="26035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sz="1400" b="0" u="none">
                <a:latin typeface="Tahoma" pitchFamily="34" charset="0"/>
              </a:rPr>
              <a:t>Prerequisite to client allegiance</a:t>
            </a:r>
          </a:p>
        </p:txBody>
      </p:sp>
      <p:sp>
        <p:nvSpPr>
          <p:cNvPr id="5115930" name="Rectangle 26"/>
          <p:cNvSpPr>
            <a:spLocks noChangeArrowheads="1"/>
          </p:cNvSpPr>
          <p:nvPr/>
        </p:nvSpPr>
        <p:spPr bwMode="invGray">
          <a:xfrm>
            <a:off x="6188075" y="3440113"/>
            <a:ext cx="2603500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sz="1400" b="0" u="none">
                <a:latin typeface="Tahoma" pitchFamily="34" charset="0"/>
              </a:rPr>
              <a:t>2 proven predictors of</a:t>
            </a:r>
            <a:br>
              <a:rPr lang="en-US" sz="1400" b="0" u="none">
                <a:latin typeface="Tahoma" pitchFamily="34" charset="0"/>
              </a:rPr>
            </a:br>
            <a:r>
              <a:rPr lang="en-US" sz="1400" b="0" u="none">
                <a:latin typeface="Tahoma" pitchFamily="34" charset="0"/>
              </a:rPr>
              <a:t>financial performance</a:t>
            </a:r>
          </a:p>
        </p:txBody>
      </p:sp>
      <p:sp>
        <p:nvSpPr>
          <p:cNvPr id="5115931" name="Rectangle 27"/>
          <p:cNvSpPr>
            <a:spLocks noChangeArrowheads="1"/>
          </p:cNvSpPr>
          <p:nvPr/>
        </p:nvSpPr>
        <p:spPr bwMode="invGray">
          <a:xfrm>
            <a:off x="6188075" y="5238750"/>
            <a:ext cx="2603500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sz="1400" b="0" u="none">
                <a:latin typeface="Tahoma" pitchFamily="34" charset="0"/>
              </a:rPr>
              <a:t>4 most powerful of 17 activities  driving client relationships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7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322263"/>
            <a:ext cx="6934200" cy="549275"/>
          </a:xfrm>
        </p:spPr>
        <p:txBody>
          <a:bodyPr/>
          <a:lstStyle/>
          <a:p>
            <a:r>
              <a:rPr lang="en-US"/>
              <a:t>Just 12.9% of Clients</a:t>
            </a:r>
            <a:br>
              <a:rPr lang="en-US"/>
            </a:br>
            <a:r>
              <a:rPr lang="en-US"/>
              <a:t>Pledge Allegiance to Their Primary Law Firms</a:t>
            </a:r>
          </a:p>
        </p:txBody>
      </p:sp>
      <p:sp>
        <p:nvSpPr>
          <p:cNvPr id="5117955" name="Text Box 6"/>
          <p:cNvSpPr txBox="1">
            <a:spLocks noChangeArrowheads="1"/>
          </p:cNvSpPr>
          <p:nvPr/>
        </p:nvSpPr>
        <p:spPr bwMode="invGray">
          <a:xfrm>
            <a:off x="6837363" y="3370263"/>
            <a:ext cx="1773237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600" u="none">
                <a:latin typeface="Tahoma" pitchFamily="34" charset="0"/>
              </a:rPr>
              <a:t>Other Core Law Firms Serving the Fortune 1000</a:t>
            </a:r>
          </a:p>
          <a:p>
            <a:pPr algn="l">
              <a:lnSpc>
                <a:spcPct val="90000"/>
              </a:lnSpc>
            </a:pPr>
            <a:r>
              <a:rPr lang="en-US" sz="1200" b="0" u="none">
                <a:latin typeface="Tahoma" pitchFamily="34" charset="0"/>
              </a:rPr>
              <a:t>440 Law Firms</a:t>
            </a:r>
            <a:br>
              <a:rPr lang="en-US" sz="1200" b="0" u="none">
                <a:latin typeface="Tahoma" pitchFamily="34" charset="0"/>
              </a:rPr>
            </a:br>
            <a:r>
              <a:rPr lang="en-US" sz="1200" b="0" u="none">
                <a:latin typeface="Tahoma" pitchFamily="34" charset="0"/>
              </a:rPr>
              <a:t>87.1%</a:t>
            </a:r>
          </a:p>
        </p:txBody>
      </p:sp>
      <p:graphicFrame>
        <p:nvGraphicFramePr>
          <p:cNvPr id="5117956" name="Object 7"/>
          <p:cNvGraphicFramePr>
            <a:graphicFrameLocks noChangeAspect="1"/>
          </p:cNvGraphicFramePr>
          <p:nvPr/>
        </p:nvGraphicFramePr>
        <p:xfrm>
          <a:off x="2417763" y="2122488"/>
          <a:ext cx="4359275" cy="2627312"/>
        </p:xfrm>
        <a:graphic>
          <a:graphicData uri="http://schemas.openxmlformats.org/presentationml/2006/ole">
            <p:oleObj spid="_x0000_s5117956" name="Chart" r:id="rId4" imgW="4371880" imgH="2628988" progId="MSGraph.Chart.8">
              <p:embed followColorScheme="full"/>
            </p:oleObj>
          </a:graphicData>
        </a:graphic>
      </p:graphicFrame>
      <p:sp>
        <p:nvSpPr>
          <p:cNvPr id="5117957" name="Text Box 5"/>
          <p:cNvSpPr txBox="1">
            <a:spLocks noChangeArrowheads="1"/>
          </p:cNvSpPr>
          <p:nvPr/>
        </p:nvSpPr>
        <p:spPr bwMode="invGray">
          <a:xfrm>
            <a:off x="1881188" y="1392238"/>
            <a:ext cx="19970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u="none">
                <a:latin typeface="Tahoma" pitchFamily="34" charset="0"/>
              </a:rPr>
              <a:t>Law Firms with Client Allegiance</a:t>
            </a:r>
          </a:p>
          <a:p>
            <a:pPr algn="r">
              <a:lnSpc>
                <a:spcPct val="90000"/>
              </a:lnSpc>
            </a:pPr>
            <a:r>
              <a:rPr lang="en-US" sz="1200" b="0" u="none">
                <a:latin typeface="Tahoma" pitchFamily="34" charset="0"/>
              </a:rPr>
              <a:t>65 Law Firms</a:t>
            </a:r>
            <a:br>
              <a:rPr lang="en-US" sz="1200" b="0" u="none">
                <a:latin typeface="Tahoma" pitchFamily="34" charset="0"/>
              </a:rPr>
            </a:br>
            <a:r>
              <a:rPr lang="en-US" sz="1200" b="0" u="none">
                <a:latin typeface="Tahoma" pitchFamily="34" charset="0"/>
              </a:rPr>
              <a:t>12.9%</a:t>
            </a:r>
          </a:p>
        </p:txBody>
      </p:sp>
      <p:sp>
        <p:nvSpPr>
          <p:cNvPr id="5117958" name="Text Box 5"/>
          <p:cNvSpPr txBox="1">
            <a:spLocks noChangeArrowheads="1"/>
          </p:cNvSpPr>
          <p:nvPr/>
        </p:nvSpPr>
        <p:spPr bwMode="invGray">
          <a:xfrm>
            <a:off x="1312863" y="5454650"/>
            <a:ext cx="698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 sz="1800" b="0" u="none">
                <a:solidFill>
                  <a:srgbClr val="B2B2B2"/>
                </a:solidFill>
                <a:latin typeface="Tahoma" pitchFamily="34" charset="0"/>
              </a:rPr>
              <a:t>505 Core Law Firms Relied on by Large Clients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96900"/>
            <a:ext cx="6388100" cy="274638"/>
          </a:xfrm>
        </p:spPr>
        <p:txBody>
          <a:bodyPr/>
          <a:lstStyle/>
          <a:p>
            <a:r>
              <a:rPr lang="en-US"/>
              <a:t>4 Law Firms Shine as Client Allegiance Leaders</a:t>
            </a:r>
          </a:p>
        </p:txBody>
      </p:sp>
      <p:sp>
        <p:nvSpPr>
          <p:cNvPr id="5120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403350"/>
            <a:ext cx="6883400" cy="5132388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/>
              <a:t>Client Allegiance Leaders </a:t>
            </a:r>
            <a:endParaRPr lang="en-US">
              <a:solidFill>
                <a:srgbClr val="B2B2B2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/>
              <a:t>Bartlit Beck Herman Palenchar &amp; Scott</a:t>
            </a:r>
          </a:p>
          <a:p>
            <a:pPr lvl="1">
              <a:spcBef>
                <a:spcPct val="0"/>
              </a:spcBef>
            </a:pPr>
            <a:r>
              <a:rPr lang="en-US"/>
              <a:t>Cravath, Swaine &amp; Moore</a:t>
            </a:r>
          </a:p>
          <a:p>
            <a:pPr lvl="1">
              <a:spcBef>
                <a:spcPct val="0"/>
              </a:spcBef>
            </a:pPr>
            <a:r>
              <a:rPr lang="en-US"/>
              <a:t>Hogan &amp; Hartson</a:t>
            </a:r>
          </a:p>
          <a:p>
            <a:pPr lvl="1">
              <a:spcBef>
                <a:spcPct val="0"/>
              </a:spcBef>
            </a:pPr>
            <a:r>
              <a:rPr lang="nb-NO"/>
              <a:t>Skadden, Arps, Slate, Meagher &amp; Flom</a:t>
            </a:r>
          </a:p>
          <a:p>
            <a:pPr lvl="1">
              <a:spcBef>
                <a:spcPct val="0"/>
              </a:spcBef>
            </a:pPr>
            <a:endParaRPr lang="nb-NO"/>
          </a:p>
          <a:p>
            <a:pPr>
              <a:spcAft>
                <a:spcPct val="50000"/>
              </a:spcAft>
            </a:pPr>
            <a:r>
              <a:rPr lang="en-US"/>
              <a:t>Law Firms Winning Superior Client Allegiance </a:t>
            </a:r>
            <a:endParaRPr lang="en-US">
              <a:solidFill>
                <a:srgbClr val="B2B2B2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sz="1600"/>
              <a:t>Baker Botts</a:t>
            </a:r>
          </a:p>
          <a:p>
            <a:pPr lvl="1">
              <a:spcBef>
                <a:spcPct val="0"/>
              </a:spcBef>
            </a:pPr>
            <a:r>
              <a:rPr lang="en-US" sz="1600"/>
              <a:t>Davis Polk &amp; Wardwell</a:t>
            </a:r>
          </a:p>
          <a:p>
            <a:pPr lvl="1">
              <a:spcBef>
                <a:spcPct val="0"/>
              </a:spcBef>
            </a:pPr>
            <a:r>
              <a:rPr lang="en-US" sz="1600"/>
              <a:t>Day Pitney</a:t>
            </a:r>
          </a:p>
          <a:p>
            <a:pPr lvl="1">
              <a:spcBef>
                <a:spcPct val="0"/>
              </a:spcBef>
            </a:pPr>
            <a:r>
              <a:rPr lang="en-US" sz="1600"/>
              <a:t>Dow Lohnes</a:t>
            </a:r>
          </a:p>
          <a:p>
            <a:pPr lvl="1">
              <a:spcBef>
                <a:spcPct val="0"/>
              </a:spcBef>
            </a:pPr>
            <a:r>
              <a:rPr lang="en-US" sz="1600"/>
              <a:t>Fulbright &amp; Jaworski</a:t>
            </a:r>
          </a:p>
          <a:p>
            <a:pPr lvl="1">
              <a:spcBef>
                <a:spcPct val="0"/>
              </a:spcBef>
            </a:pPr>
            <a:r>
              <a:rPr lang="en-US" sz="1600"/>
              <a:t>Jones Day</a:t>
            </a:r>
          </a:p>
          <a:p>
            <a:pPr lvl="1">
              <a:spcBef>
                <a:spcPct val="0"/>
              </a:spcBef>
            </a:pPr>
            <a:r>
              <a:rPr lang="en-US" sz="1600"/>
              <a:t>Kilpatrick Stockton</a:t>
            </a:r>
          </a:p>
          <a:p>
            <a:pPr lvl="1">
              <a:spcBef>
                <a:spcPct val="0"/>
              </a:spcBef>
            </a:pPr>
            <a:r>
              <a:rPr lang="en-US" sz="1600"/>
              <a:t>King &amp; Spalding</a:t>
            </a:r>
          </a:p>
          <a:p>
            <a:pPr lvl="1">
              <a:spcBef>
                <a:spcPct val="0"/>
              </a:spcBef>
            </a:pPr>
            <a:r>
              <a:rPr lang="en-US" sz="1600"/>
              <a:t>Kirkland &amp; Ellis</a:t>
            </a:r>
          </a:p>
          <a:p>
            <a:pPr lvl="1">
              <a:spcBef>
                <a:spcPct val="0"/>
              </a:spcBef>
            </a:pPr>
            <a:r>
              <a:rPr lang="en-US" sz="1600"/>
              <a:t>Kramer Levin Naftalis &amp; Frankel</a:t>
            </a:r>
          </a:p>
          <a:p>
            <a:pPr lvl="1">
              <a:spcBef>
                <a:spcPct val="0"/>
              </a:spcBef>
            </a:pPr>
            <a:endParaRPr lang="en-US" sz="1600"/>
          </a:p>
          <a:p>
            <a:pPr lvl="1">
              <a:spcBef>
                <a:spcPct val="0"/>
              </a:spcBef>
              <a:buFont typeface="Wingdings" pitchFamily="2" charset="2"/>
              <a:buNone/>
            </a:pPr>
            <a:endParaRPr lang="en-US" sz="1600"/>
          </a:p>
        </p:txBody>
      </p:sp>
      <p:sp>
        <p:nvSpPr>
          <p:cNvPr id="5120004" name="Rectangle 4"/>
          <p:cNvSpPr>
            <a:spLocks noChangeArrowheads="1"/>
          </p:cNvSpPr>
          <p:nvPr/>
        </p:nvSpPr>
        <p:spPr bwMode="auto">
          <a:xfrm>
            <a:off x="4675188" y="3559175"/>
            <a:ext cx="4468812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1313" lvl="1" indent="-227013" algn="l"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600" b="0" u="none">
                <a:latin typeface="Tahoma" pitchFamily="34" charset="0"/>
              </a:rPr>
              <a:t>Locke Lord Bissell &amp; Liddell</a:t>
            </a:r>
          </a:p>
          <a:p>
            <a:pPr marL="341313" lvl="1" indent="-227013" algn="l"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600" b="0" u="none">
                <a:latin typeface="Tahoma" pitchFamily="34" charset="0"/>
              </a:rPr>
              <a:t>Morrison &amp; Foerster</a:t>
            </a:r>
          </a:p>
          <a:p>
            <a:pPr marL="341313" lvl="1" indent="-227013" algn="l"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600" b="0" u="none">
                <a:latin typeface="Tahoma" pitchFamily="34" charset="0"/>
              </a:rPr>
              <a:t>O'Melveny &amp; Myers</a:t>
            </a:r>
          </a:p>
          <a:p>
            <a:pPr marL="341313" lvl="1" indent="-227013" algn="l"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600" b="0" u="none">
                <a:latin typeface="Tahoma" pitchFamily="34" charset="0"/>
              </a:rPr>
              <a:t>Paul, Weiss, Rifkind, Wharton &amp; Garrison</a:t>
            </a:r>
          </a:p>
          <a:p>
            <a:pPr marL="341313" lvl="1" indent="-227013" algn="l"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600" b="0" u="none">
                <a:latin typeface="Tahoma" pitchFamily="34" charset="0"/>
              </a:rPr>
              <a:t>Quinn Emanuel Urquhart Oliver &amp; Hedges</a:t>
            </a:r>
          </a:p>
          <a:p>
            <a:pPr marL="341313" lvl="1" indent="-227013" algn="l"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600" b="0" u="none">
                <a:latin typeface="Tahoma" pitchFamily="34" charset="0"/>
              </a:rPr>
              <a:t>Robins, Kaplan, Miller &amp; Ciresi</a:t>
            </a:r>
          </a:p>
          <a:p>
            <a:pPr marL="341313" lvl="1" indent="-227013" algn="l"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600" b="0" u="none">
                <a:latin typeface="Tahoma" pitchFamily="34" charset="0"/>
              </a:rPr>
              <a:t>Shearman &amp; Sterling</a:t>
            </a:r>
          </a:p>
          <a:p>
            <a:pPr marL="341313" lvl="1" indent="-227013" algn="l"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600" b="0" u="none">
                <a:latin typeface="Tahoma" pitchFamily="34" charset="0"/>
              </a:rPr>
              <a:t>Sidley Austin</a:t>
            </a:r>
          </a:p>
          <a:p>
            <a:pPr marL="341313" lvl="1" indent="-227013" algn="l"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600" b="0" u="none">
                <a:latin typeface="Tahoma" pitchFamily="34" charset="0"/>
              </a:rPr>
              <a:t>Thompson Hine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96900"/>
            <a:ext cx="6388100" cy="274638"/>
          </a:xfrm>
        </p:spPr>
        <p:txBody>
          <a:bodyPr/>
          <a:lstStyle/>
          <a:p>
            <a:r>
              <a:rPr lang="en-US"/>
              <a:t>Other Law Firms that Stand Out for Client Loyalty</a:t>
            </a:r>
          </a:p>
        </p:txBody>
      </p:sp>
      <p:sp>
        <p:nvSpPr>
          <p:cNvPr id="512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403350"/>
            <a:ext cx="6883400" cy="4903788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/>
              <a:t>Other Law Firms Earning Client Allegiance</a:t>
            </a:r>
            <a:endParaRPr lang="en-US">
              <a:solidFill>
                <a:srgbClr val="B2B2B2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400"/>
              <a:t>Babst, Calland, Clements &amp; Zomnir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400"/>
              <a:t>Baker &amp; Daniels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400"/>
              <a:t>Baker &amp; McKenzie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400"/>
              <a:t>Bingham McCutchen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400"/>
              <a:t>Blank Rome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400"/>
              <a:t>Bracewell &amp; Giuliani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400"/>
              <a:t>Butler Snow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400"/>
              <a:t>Crowell &amp; Moring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Debevoise &amp; Plimpton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Faegre &amp; Benson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Fenwick &amp; West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Frost Brown Todd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Haynes and Boone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de-DE" sz="1400"/>
              <a:t>Honigman Miller Schwartz and Cohn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Howrey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Husch Blackwell Sanders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K&amp;L Gates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Lane Powell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Mayer Brown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McCausland Keen &amp; Buckman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nb-NO" sz="1400"/>
              <a:t>McDermott Will &amp; Emery</a:t>
            </a:r>
          </a:p>
          <a:p>
            <a:pPr lvl="1">
              <a:spcBef>
                <a:spcPct val="0"/>
              </a:spcBef>
            </a:pPr>
            <a:endParaRPr lang="nb-NO" sz="1400"/>
          </a:p>
          <a:p>
            <a:pPr lvl="1">
              <a:spcBef>
                <a:spcPct val="0"/>
              </a:spcBef>
              <a:buFont typeface="Wingdings" pitchFamily="2" charset="2"/>
              <a:buNone/>
            </a:pPr>
            <a:endParaRPr lang="en-US" sz="1600"/>
          </a:p>
        </p:txBody>
      </p:sp>
      <p:sp>
        <p:nvSpPr>
          <p:cNvPr id="5122052" name="Rectangle 4"/>
          <p:cNvSpPr>
            <a:spLocks noChangeArrowheads="1"/>
          </p:cNvSpPr>
          <p:nvPr/>
        </p:nvSpPr>
        <p:spPr bwMode="auto">
          <a:xfrm>
            <a:off x="4713288" y="1768475"/>
            <a:ext cx="4141787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sv-SE" sz="1400" b="0" u="none">
                <a:latin typeface="Tahoma" pitchFamily="34" charset="0"/>
              </a:rPr>
              <a:t>McKenna Long &amp; Aldridge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sv-SE" sz="1400" b="0" u="none">
                <a:latin typeface="Tahoma" pitchFamily="34" charset="0"/>
              </a:rPr>
              <a:t>Morgan Lewis</a:t>
            </a:r>
            <a:endParaRPr lang="de-DE" sz="1400" b="0" u="none">
              <a:latin typeface="Tahoma" pitchFamily="34" charset="0"/>
            </a:endParaRP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Moses &amp; Singer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Musick Peeler &amp; Garrett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Oppenheimer Wolff &amp; Donnelly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Orrick, Herrington &amp; Sutcliffe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Pillsbury Winthrop Shaw Pittman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Porter Wright Morris &amp; Arthur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Ropes &amp; Gray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Shook, Hardy &amp; Bacon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Simpson Thacher &amp; Bartlett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Sned, Pruitt &amp; Tucker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Sonnenschein Nath &amp; Rosenthal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Vinson &amp; Elkins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en-US" sz="1400" b="0" u="none">
                <a:latin typeface="Tahoma" pitchFamily="34" charset="0"/>
              </a:rPr>
              <a:t>Vorys, Sater, Seymour and Pease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Wachtell, Lipton, Rosen &amp; Katz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White &amp; Case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Wiley Rein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Wilkinson, Carmody &amp; Gilliam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WilmerHale</a:t>
            </a:r>
          </a:p>
          <a:p>
            <a:pPr marL="341313" lvl="1" indent="-227013" algn="l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w"/>
            </a:pPr>
            <a:r>
              <a:rPr lang="de-DE" sz="1400" b="0" u="none">
                <a:latin typeface="Tahoma" pitchFamily="34" charset="0"/>
              </a:rPr>
              <a:t>Winston &amp; Strawn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098" name="Object 2"/>
          <p:cNvGraphicFramePr>
            <a:graphicFrameLocks noChangeAspect="1"/>
          </p:cNvGraphicFramePr>
          <p:nvPr/>
        </p:nvGraphicFramePr>
        <p:xfrm>
          <a:off x="773113" y="1838325"/>
          <a:ext cx="8151812" cy="3987800"/>
        </p:xfrm>
        <a:graphic>
          <a:graphicData uri="http://schemas.openxmlformats.org/presentationml/2006/ole">
            <p:oleObj spid="_x0000_s5124098" name="Chart" r:id="rId4" imgW="8067675" imgH="3933825" progId="MSGraph.Chart.8">
              <p:embed followColorScheme="full"/>
            </p:oleObj>
          </a:graphicData>
        </a:graphic>
      </p:graphicFrame>
      <p:sp>
        <p:nvSpPr>
          <p:cNvPr id="512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322263"/>
            <a:ext cx="7493000" cy="549275"/>
          </a:xfrm>
        </p:spPr>
        <p:txBody>
          <a:bodyPr/>
          <a:lstStyle/>
          <a:p>
            <a:r>
              <a:rPr lang="en-US"/>
              <a:t>Client Allegiance Brings Substantial Rewards—</a:t>
            </a:r>
            <a:br>
              <a:rPr lang="en-US"/>
            </a:br>
            <a:r>
              <a:rPr lang="en-US"/>
              <a:t>19.5% Rate Premium</a:t>
            </a:r>
          </a:p>
        </p:txBody>
      </p:sp>
      <p:sp>
        <p:nvSpPr>
          <p:cNvPr id="5124100" name="Text Box 4"/>
          <p:cNvSpPr txBox="1">
            <a:spLocks noChangeArrowheads="1"/>
          </p:cNvSpPr>
          <p:nvPr/>
        </p:nvSpPr>
        <p:spPr bwMode="invGray">
          <a:xfrm>
            <a:off x="1295400" y="1524000"/>
            <a:ext cx="67833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Allegiance and Premium Rates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Net Effective Rate</a:t>
            </a:r>
          </a:p>
          <a:p>
            <a:pPr algn="l">
              <a:lnSpc>
                <a:spcPct val="95000"/>
              </a:lnSpc>
            </a:pPr>
            <a:endParaRPr lang="en-US" sz="1000" b="0" u="none">
              <a:latin typeface="Tahoma" pitchFamily="34" charset="0"/>
            </a:endParaRPr>
          </a:p>
        </p:txBody>
      </p:sp>
      <p:sp>
        <p:nvSpPr>
          <p:cNvPr id="5124101" name="Text Box 5"/>
          <p:cNvSpPr txBox="1">
            <a:spLocks noChangeArrowheads="1"/>
          </p:cNvSpPr>
          <p:nvPr/>
        </p:nvSpPr>
        <p:spPr bwMode="invGray">
          <a:xfrm>
            <a:off x="2798763" y="5746750"/>
            <a:ext cx="1931987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sz="1400" b="0" u="none">
                <a:latin typeface="Tahoma" pitchFamily="34" charset="0"/>
              </a:rPr>
              <a:t>Rates for Law Firms with Little Allegiance</a:t>
            </a:r>
          </a:p>
        </p:txBody>
      </p:sp>
      <p:sp>
        <p:nvSpPr>
          <p:cNvPr id="5124102" name="Text Box 6"/>
          <p:cNvSpPr txBox="1">
            <a:spLocks noChangeArrowheads="1"/>
          </p:cNvSpPr>
          <p:nvPr/>
        </p:nvSpPr>
        <p:spPr bwMode="invGray">
          <a:xfrm>
            <a:off x="4733925" y="5746750"/>
            <a:ext cx="2133600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sz="1400" b="0" u="none">
                <a:latin typeface="Tahoma" pitchFamily="34" charset="0"/>
              </a:rPr>
              <a:t>Rates for Law Firms </a:t>
            </a:r>
          </a:p>
          <a:p>
            <a:r>
              <a:rPr lang="en-US" sz="1400" b="0" u="none">
                <a:latin typeface="Tahoma" pitchFamily="34" charset="0"/>
              </a:rPr>
              <a:t>with Client Allegiance </a:t>
            </a:r>
          </a:p>
        </p:txBody>
      </p:sp>
      <p:sp>
        <p:nvSpPr>
          <p:cNvPr id="5124103" name="Text Box 7"/>
          <p:cNvSpPr txBox="1">
            <a:spLocks noChangeArrowheads="1"/>
          </p:cNvSpPr>
          <p:nvPr/>
        </p:nvSpPr>
        <p:spPr bwMode="invGray">
          <a:xfrm>
            <a:off x="2344738" y="2214563"/>
            <a:ext cx="18764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0" u="none">
                <a:latin typeface="Tahoma" pitchFamily="34" charset="0"/>
              </a:rPr>
              <a:t>19.5% rate premium </a:t>
            </a:r>
            <a:br>
              <a:rPr lang="en-US" sz="1200" b="0" u="none">
                <a:latin typeface="Tahoma" pitchFamily="34" charset="0"/>
              </a:rPr>
            </a:br>
            <a:r>
              <a:rPr lang="en-US" sz="1200" b="0" u="none">
                <a:latin typeface="Tahoma" pitchFamily="34" charset="0"/>
              </a:rPr>
              <a:t>with client allegiance</a:t>
            </a:r>
          </a:p>
        </p:txBody>
      </p:sp>
      <p:sp>
        <p:nvSpPr>
          <p:cNvPr id="5124104" name="Line 8"/>
          <p:cNvSpPr>
            <a:spLocks noChangeShapeType="1"/>
          </p:cNvSpPr>
          <p:nvPr/>
        </p:nvSpPr>
        <p:spPr bwMode="auto">
          <a:xfrm>
            <a:off x="3489325" y="2659063"/>
            <a:ext cx="938213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6146" name="Object 2"/>
          <p:cNvGraphicFramePr>
            <a:graphicFrameLocks noChangeAspect="1"/>
          </p:cNvGraphicFramePr>
          <p:nvPr/>
        </p:nvGraphicFramePr>
        <p:xfrm>
          <a:off x="785813" y="1838325"/>
          <a:ext cx="8151812" cy="3987800"/>
        </p:xfrm>
        <a:graphic>
          <a:graphicData uri="http://schemas.openxmlformats.org/presentationml/2006/ole">
            <p:oleObj spid="_x0000_s5126146" name="Chart" r:id="rId4" imgW="8067675" imgH="3933825" progId="MSGraph.Chart.8">
              <p:embed followColorScheme="full"/>
            </p:oleObj>
          </a:graphicData>
        </a:graphic>
      </p:graphicFrame>
      <p:sp>
        <p:nvSpPr>
          <p:cNvPr id="512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596900"/>
            <a:ext cx="7493000" cy="274638"/>
          </a:xfrm>
        </p:spPr>
        <p:txBody>
          <a:bodyPr/>
          <a:lstStyle/>
          <a:p>
            <a:r>
              <a:rPr lang="en-US"/>
              <a:t>35.6% Faster Revenue Growth</a:t>
            </a:r>
          </a:p>
        </p:txBody>
      </p:sp>
      <p:sp>
        <p:nvSpPr>
          <p:cNvPr id="5126148" name="Text Box 4"/>
          <p:cNvSpPr txBox="1">
            <a:spLocks noChangeArrowheads="1"/>
          </p:cNvSpPr>
          <p:nvPr/>
        </p:nvSpPr>
        <p:spPr bwMode="invGray">
          <a:xfrm>
            <a:off x="1295400" y="1524000"/>
            <a:ext cx="67833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Allegiance and Revenue Growth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3-Year CAGR</a:t>
            </a:r>
          </a:p>
          <a:p>
            <a:pPr algn="l">
              <a:lnSpc>
                <a:spcPct val="95000"/>
              </a:lnSpc>
            </a:pPr>
            <a:endParaRPr lang="en-US" sz="1000" b="0" u="none">
              <a:latin typeface="Tahoma" pitchFamily="34" charset="0"/>
            </a:endParaRPr>
          </a:p>
        </p:txBody>
      </p:sp>
      <p:sp>
        <p:nvSpPr>
          <p:cNvPr id="5126149" name="Text Box 5"/>
          <p:cNvSpPr txBox="1">
            <a:spLocks noChangeArrowheads="1"/>
          </p:cNvSpPr>
          <p:nvPr/>
        </p:nvSpPr>
        <p:spPr bwMode="invGray">
          <a:xfrm>
            <a:off x="2798763" y="5746750"/>
            <a:ext cx="1931987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sz="1400" b="0" u="none">
                <a:latin typeface="Tahoma" pitchFamily="34" charset="0"/>
              </a:rPr>
              <a:t>Growth for Law Firms with Little Allegiance</a:t>
            </a:r>
          </a:p>
        </p:txBody>
      </p:sp>
      <p:sp>
        <p:nvSpPr>
          <p:cNvPr id="5126150" name="Text Box 6"/>
          <p:cNvSpPr txBox="1">
            <a:spLocks noChangeArrowheads="1"/>
          </p:cNvSpPr>
          <p:nvPr/>
        </p:nvSpPr>
        <p:spPr bwMode="invGray">
          <a:xfrm>
            <a:off x="4733925" y="5746750"/>
            <a:ext cx="2133600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sz="1400" b="0" u="none">
                <a:latin typeface="Tahoma" pitchFamily="34" charset="0"/>
              </a:rPr>
              <a:t>Growth for Law Firms with  Client Allegiance</a:t>
            </a:r>
          </a:p>
        </p:txBody>
      </p:sp>
      <p:sp>
        <p:nvSpPr>
          <p:cNvPr id="5126151" name="Text Box 7"/>
          <p:cNvSpPr txBox="1">
            <a:spLocks noChangeArrowheads="1"/>
          </p:cNvSpPr>
          <p:nvPr/>
        </p:nvSpPr>
        <p:spPr bwMode="invGray">
          <a:xfrm>
            <a:off x="2387600" y="2414588"/>
            <a:ext cx="18764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0" u="none">
                <a:latin typeface="Tahoma" pitchFamily="34" charset="0"/>
              </a:rPr>
              <a:t>35.6% higher growth </a:t>
            </a:r>
            <a:br>
              <a:rPr lang="en-US" sz="1200" b="0" u="none">
                <a:latin typeface="Tahoma" pitchFamily="34" charset="0"/>
              </a:rPr>
            </a:br>
            <a:r>
              <a:rPr lang="en-US" sz="1200" b="0" u="none">
                <a:latin typeface="Tahoma" pitchFamily="34" charset="0"/>
              </a:rPr>
              <a:t>for client loyalty</a:t>
            </a:r>
          </a:p>
        </p:txBody>
      </p:sp>
      <p:sp>
        <p:nvSpPr>
          <p:cNvPr id="5126152" name="Line 8"/>
          <p:cNvSpPr>
            <a:spLocks noChangeShapeType="1"/>
          </p:cNvSpPr>
          <p:nvPr/>
        </p:nvSpPr>
        <p:spPr bwMode="auto">
          <a:xfrm>
            <a:off x="3713163" y="2870200"/>
            <a:ext cx="601662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5666" name="Rectangle 2"/>
          <p:cNvSpPr>
            <a:spLocks noChangeArrowheads="1"/>
          </p:cNvSpPr>
          <p:nvPr/>
        </p:nvSpPr>
        <p:spPr bwMode="invGray">
          <a:xfrm>
            <a:off x="1295400" y="596900"/>
            <a:ext cx="693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b="0" u="none">
                <a:latin typeface="Tahoma" pitchFamily="34" charset="0"/>
              </a:rPr>
              <a:t>Proven Strategies to Drive Growth </a:t>
            </a:r>
          </a:p>
        </p:txBody>
      </p:sp>
      <p:graphicFrame>
        <p:nvGraphicFramePr>
          <p:cNvPr id="5105667" name="Diagram 3"/>
          <p:cNvGraphicFramePr>
            <a:graphicFrameLocks/>
          </p:cNvGraphicFramePr>
          <p:nvPr/>
        </p:nvGraphicFramePr>
        <p:xfrm>
          <a:off x="1143000" y="1495425"/>
          <a:ext cx="7543800" cy="5213350"/>
        </p:xfrm>
        <a:graphic>
          <a:graphicData uri="http://schemas.openxmlformats.org/drawingml/2006/compatibility">
            <com:legacyDrawing xmlns:com="http://schemas.openxmlformats.org/drawingml/2006/compatibility" spid="_x0000_s5105667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39" name="Line 19"/>
          <p:cNvSpPr>
            <a:spLocks noChangeShapeType="1"/>
          </p:cNvSpPr>
          <p:nvPr/>
        </p:nvSpPr>
        <p:spPr bwMode="auto">
          <a:xfrm>
            <a:off x="7112000" y="1193800"/>
            <a:ext cx="0" cy="6731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5099522" name="Object 2"/>
          <p:cNvGraphicFramePr>
            <a:graphicFrameLocks noChangeAspect="1"/>
          </p:cNvGraphicFramePr>
          <p:nvPr/>
        </p:nvGraphicFramePr>
        <p:xfrm>
          <a:off x="606425" y="1965325"/>
          <a:ext cx="7572375" cy="4121150"/>
        </p:xfrm>
        <a:graphic>
          <a:graphicData uri="http://schemas.openxmlformats.org/presentationml/2006/ole">
            <p:oleObj spid="_x0000_s5099522" name="Chart" r:id="rId4" imgW="7305675" imgH="3962400" progId="MSGraph.Chart.8">
              <p:embed followColorScheme="full"/>
            </p:oleObj>
          </a:graphicData>
        </a:graphic>
      </p:graphicFrame>
      <p:sp>
        <p:nvSpPr>
          <p:cNvPr id="50995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596900"/>
            <a:ext cx="7529513" cy="274638"/>
          </a:xfrm>
        </p:spPr>
        <p:txBody>
          <a:bodyPr/>
          <a:lstStyle/>
          <a:p>
            <a:r>
              <a:rPr lang="en-US"/>
              <a:t>Three Differentiators Attract Clients </a:t>
            </a:r>
          </a:p>
        </p:txBody>
      </p:sp>
      <p:sp>
        <p:nvSpPr>
          <p:cNvPr id="5099524" name="Text Box 8"/>
          <p:cNvSpPr txBox="1">
            <a:spLocks noChangeArrowheads="1"/>
          </p:cNvSpPr>
          <p:nvPr/>
        </p:nvSpPr>
        <p:spPr bwMode="invGray">
          <a:xfrm>
            <a:off x="1323975" y="1543050"/>
            <a:ext cx="46418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endParaRPr lang="en-US" sz="1400" u="none">
              <a:latin typeface="Tahoma" pitchFamily="34" charset="0"/>
            </a:endParaRP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BTI’s Top-of-Mind Unaided Awareness</a:t>
            </a:r>
          </a:p>
        </p:txBody>
      </p:sp>
      <p:sp>
        <p:nvSpPr>
          <p:cNvPr id="5099525" name="Text Box 5"/>
          <p:cNvSpPr txBox="1">
            <a:spLocks noChangeArrowheads="1"/>
          </p:cNvSpPr>
          <p:nvPr/>
        </p:nvSpPr>
        <p:spPr bwMode="auto">
          <a:xfrm>
            <a:off x="7110413" y="3802063"/>
            <a:ext cx="16271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Jones Day</a:t>
            </a:r>
          </a:p>
        </p:txBody>
      </p:sp>
      <p:sp>
        <p:nvSpPr>
          <p:cNvPr id="5099526" name="Text Box 6"/>
          <p:cNvSpPr txBox="1">
            <a:spLocks noChangeArrowheads="1"/>
          </p:cNvSpPr>
          <p:nvPr/>
        </p:nvSpPr>
        <p:spPr bwMode="auto">
          <a:xfrm>
            <a:off x="2482850" y="2314575"/>
            <a:ext cx="16271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Skadden</a:t>
            </a:r>
          </a:p>
        </p:txBody>
      </p:sp>
      <p:sp>
        <p:nvSpPr>
          <p:cNvPr id="5099527" name="Text Box 7"/>
          <p:cNvSpPr txBox="1">
            <a:spLocks noChangeArrowheads="1"/>
          </p:cNvSpPr>
          <p:nvPr/>
        </p:nvSpPr>
        <p:spPr bwMode="auto">
          <a:xfrm>
            <a:off x="4883150" y="3648075"/>
            <a:ext cx="16271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 u="none">
                <a:solidFill>
                  <a:srgbClr val="B2B2B2"/>
                </a:solidFill>
                <a:latin typeface="Tahoma" pitchFamily="34" charset="0"/>
              </a:rPr>
              <a:t>Bartlit Beck</a:t>
            </a:r>
          </a:p>
        </p:txBody>
      </p:sp>
      <p:sp>
        <p:nvSpPr>
          <p:cNvPr id="5099529" name="Text Box 9"/>
          <p:cNvSpPr txBox="1">
            <a:spLocks noChangeArrowheads="1"/>
          </p:cNvSpPr>
          <p:nvPr/>
        </p:nvSpPr>
        <p:spPr bwMode="invGray">
          <a:xfrm>
            <a:off x="6983413" y="1173163"/>
            <a:ext cx="24384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2859" tIns="45714" rIns="91429" bIns="45714">
            <a:spAutoFit/>
          </a:bodyPr>
          <a:lstStyle/>
          <a:p>
            <a:pPr algn="l">
              <a:spcBef>
                <a:spcPct val="30000"/>
              </a:spcBef>
            </a:pPr>
            <a:r>
              <a:rPr lang="en-US" sz="1000" b="0" u="none">
                <a:solidFill>
                  <a:srgbClr val="B2B2B2"/>
                </a:solidFill>
                <a:latin typeface="Tahoma" pitchFamily="34" charset="0"/>
              </a:rPr>
              <a:t> High</a:t>
            </a:r>
          </a:p>
          <a:p>
            <a:pPr algn="l">
              <a:spcBef>
                <a:spcPct val="30000"/>
              </a:spcBef>
            </a:pPr>
            <a:r>
              <a:rPr lang="en-US" sz="1000" b="0" u="none">
                <a:solidFill>
                  <a:srgbClr val="B2B2B2"/>
                </a:solidFill>
                <a:latin typeface="Tahoma" pitchFamily="34" charset="0"/>
              </a:rPr>
              <a:t> Best-in-Class Average</a:t>
            </a:r>
          </a:p>
          <a:p>
            <a:pPr algn="l">
              <a:spcBef>
                <a:spcPct val="30000"/>
              </a:spcBef>
            </a:pPr>
            <a:r>
              <a:rPr lang="en-US" sz="1000" b="0" u="none">
                <a:solidFill>
                  <a:srgbClr val="B2B2B2"/>
                </a:solidFill>
                <a:latin typeface="Tahoma" pitchFamily="34" charset="0"/>
              </a:rPr>
              <a:t> Overall Average</a:t>
            </a:r>
            <a:br>
              <a:rPr lang="en-US" sz="1000" b="0" u="none">
                <a:solidFill>
                  <a:srgbClr val="B2B2B2"/>
                </a:solidFill>
                <a:latin typeface="Tahoma" pitchFamily="34" charset="0"/>
              </a:rPr>
            </a:br>
            <a:r>
              <a:rPr lang="en-US" sz="1000" b="0" u="none">
                <a:solidFill>
                  <a:srgbClr val="B2B2B2"/>
                </a:solidFill>
                <a:latin typeface="Tahoma" pitchFamily="34" charset="0"/>
              </a:rPr>
              <a:t> Low</a:t>
            </a:r>
          </a:p>
        </p:txBody>
      </p:sp>
      <p:sp>
        <p:nvSpPr>
          <p:cNvPr id="5099533" name="Rectangle 13"/>
          <p:cNvSpPr>
            <a:spLocks noChangeAspect="1" noChangeArrowheads="1"/>
          </p:cNvSpPr>
          <p:nvPr/>
        </p:nvSpPr>
        <p:spPr bwMode="invGray">
          <a:xfrm rot="2700000">
            <a:off x="7065963" y="1427163"/>
            <a:ext cx="92075" cy="920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99534" name="Oval 14"/>
          <p:cNvSpPr>
            <a:spLocks noChangeAspect="1" noChangeArrowheads="1"/>
          </p:cNvSpPr>
          <p:nvPr/>
        </p:nvSpPr>
        <p:spPr bwMode="auto">
          <a:xfrm>
            <a:off x="7059613" y="1638300"/>
            <a:ext cx="92075" cy="90488"/>
          </a:xfrm>
          <a:prstGeom prst="ellipse">
            <a:avLst/>
          </a:prstGeom>
          <a:solidFill>
            <a:srgbClr val="7B98F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99536" name="Text Box 16"/>
          <p:cNvSpPr txBox="1">
            <a:spLocks noChangeArrowheads="1"/>
          </p:cNvSpPr>
          <p:nvPr/>
        </p:nvSpPr>
        <p:spPr bwMode="auto">
          <a:xfrm>
            <a:off x="7593013" y="4702175"/>
            <a:ext cx="15128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0" tIns="0" rIns="0" bIns="0">
            <a:spAutoFit/>
          </a:bodyPr>
          <a:lstStyle/>
          <a:p>
            <a:pPr algn="l"/>
            <a:r>
              <a:rPr lang="en-US" sz="1200" b="0" u="none">
                <a:solidFill>
                  <a:schemeClr val="accent2"/>
                </a:solidFill>
                <a:latin typeface="Tahoma" pitchFamily="34" charset="0"/>
              </a:rPr>
              <a:t>Best-in-Class</a:t>
            </a:r>
          </a:p>
        </p:txBody>
      </p:sp>
      <p:sp>
        <p:nvSpPr>
          <p:cNvPr id="5099537" name="Text Box 17"/>
          <p:cNvSpPr txBox="1">
            <a:spLocks noChangeArrowheads="1"/>
          </p:cNvSpPr>
          <p:nvPr/>
        </p:nvSpPr>
        <p:spPr bwMode="auto">
          <a:xfrm>
            <a:off x="7542213" y="3228975"/>
            <a:ext cx="1512887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0" tIns="0" rIns="0" bIns="0">
            <a:spAutoFit/>
          </a:bodyPr>
          <a:lstStyle/>
          <a:p>
            <a:pPr algn="l"/>
            <a:r>
              <a:rPr lang="en-US" sz="1200" b="0" u="none">
                <a:solidFill>
                  <a:srgbClr val="969696"/>
                </a:solidFill>
                <a:latin typeface="Tahoma" pitchFamily="34" charset="0"/>
              </a:rPr>
              <a:t>Best-in-class law firms perform better than 95% of all others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0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The BTI Approach</a:t>
            </a:r>
          </a:p>
        </p:txBody>
      </p:sp>
      <p:sp useBgFill="1">
        <p:nvSpPr>
          <p:cNvPr id="5030915" name="AutoShape 3"/>
          <p:cNvSpPr>
            <a:spLocks noChangeArrowheads="1"/>
          </p:cNvSpPr>
          <p:nvPr/>
        </p:nvSpPr>
        <p:spPr bwMode="auto">
          <a:xfrm>
            <a:off x="747713" y="1892300"/>
            <a:ext cx="2376487" cy="3965575"/>
          </a:xfrm>
          <a:prstGeom prst="rightArrowCallout">
            <a:avLst>
              <a:gd name="adj1" fmla="val 41686"/>
              <a:gd name="adj2" fmla="val 41717"/>
              <a:gd name="adj3" fmla="val 25718"/>
              <a:gd name="adj4" fmla="val 66667"/>
            </a:avLst>
          </a:prstGeom>
          <a:ln w="6350">
            <a:solidFill>
              <a:srgbClr val="C0C0C0"/>
            </a:solidFill>
            <a:miter lim="800000"/>
            <a:headEnd/>
            <a:tailEnd/>
          </a:ln>
          <a:effectLst>
            <a:prstShdw prst="shdw17" dist="17961" dir="2700000">
              <a:srgbClr val="737373"/>
            </a:prstShdw>
          </a:effec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030916" name="Text Box 4"/>
          <p:cNvSpPr txBox="1">
            <a:spLocks noChangeArrowheads="1"/>
          </p:cNvSpPr>
          <p:nvPr/>
        </p:nvSpPr>
        <p:spPr bwMode="auto">
          <a:xfrm>
            <a:off x="684213" y="1989138"/>
            <a:ext cx="1727200" cy="374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 u="none">
                <a:solidFill>
                  <a:schemeClr val="bg2"/>
                </a:solidFill>
                <a:latin typeface="Tahoma" pitchFamily="34" charset="0"/>
              </a:rPr>
              <a:t>2,132 Individual Interviews with Corporate Counsel</a:t>
            </a:r>
          </a:p>
          <a:p>
            <a:pPr>
              <a:spcBef>
                <a:spcPct val="20000"/>
              </a:spcBef>
            </a:pPr>
            <a:endParaRPr lang="en-US" sz="1000" u="none">
              <a:solidFill>
                <a:schemeClr val="bg2"/>
              </a:solidFill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1000" u="none">
                <a:solidFill>
                  <a:schemeClr val="bg2"/>
                </a:solidFill>
                <a:latin typeface="Tahoma" pitchFamily="34" charset="0"/>
              </a:rPr>
              <a:t>158 Interviews with Large Global Investment Banks</a:t>
            </a:r>
          </a:p>
          <a:p>
            <a:pPr>
              <a:spcBef>
                <a:spcPct val="20000"/>
              </a:spcBef>
            </a:pPr>
            <a:endParaRPr lang="en-US" sz="1000" u="none">
              <a:solidFill>
                <a:schemeClr val="bg2"/>
              </a:solidFill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1000" u="none">
                <a:solidFill>
                  <a:schemeClr val="bg2"/>
                </a:solidFill>
                <a:latin typeface="Tahoma" pitchFamily="34" charset="0"/>
              </a:rPr>
              <a:t>204 Top Business Executives of Fortune 1000 and Large Companies</a:t>
            </a:r>
          </a:p>
          <a:p>
            <a:pPr>
              <a:spcBef>
                <a:spcPct val="20000"/>
              </a:spcBef>
            </a:pPr>
            <a:endParaRPr lang="en-US" sz="1000" u="none">
              <a:solidFill>
                <a:schemeClr val="bg2"/>
              </a:solidFill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1000" u="none">
                <a:solidFill>
                  <a:schemeClr val="bg2"/>
                </a:solidFill>
                <a:latin typeface="Tahoma" pitchFamily="34" charset="0"/>
              </a:rPr>
              <a:t>Market and Financial Analysis of 200 Plus Law Firms</a:t>
            </a:r>
          </a:p>
          <a:p>
            <a:pPr>
              <a:spcBef>
                <a:spcPct val="20000"/>
              </a:spcBef>
            </a:pPr>
            <a:endParaRPr lang="en-US" sz="1000" u="none">
              <a:solidFill>
                <a:schemeClr val="bg2"/>
              </a:solidFill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1000" u="none">
                <a:solidFill>
                  <a:schemeClr val="bg2"/>
                </a:solidFill>
                <a:latin typeface="Tahoma" pitchFamily="34" charset="0"/>
              </a:rPr>
              <a:t>Structured Trend Analysis</a:t>
            </a:r>
          </a:p>
          <a:p>
            <a:pPr>
              <a:spcBef>
                <a:spcPct val="20000"/>
              </a:spcBef>
            </a:pPr>
            <a:endParaRPr lang="en-US" sz="1000" u="none">
              <a:solidFill>
                <a:schemeClr val="bg2"/>
              </a:solidFill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1000" u="none">
                <a:solidFill>
                  <a:schemeClr val="bg2"/>
                </a:solidFill>
                <a:latin typeface="Tahoma" pitchFamily="34" charset="0"/>
              </a:rPr>
              <a:t>28 Years Experience and Insight</a:t>
            </a:r>
          </a:p>
        </p:txBody>
      </p:sp>
      <p:sp useBgFill="1">
        <p:nvSpPr>
          <p:cNvPr id="5030917" name="AutoShape 5"/>
          <p:cNvSpPr>
            <a:spLocks noChangeArrowheads="1"/>
          </p:cNvSpPr>
          <p:nvPr/>
        </p:nvSpPr>
        <p:spPr bwMode="auto">
          <a:xfrm>
            <a:off x="2679700" y="3213100"/>
            <a:ext cx="1968500" cy="1346200"/>
          </a:xfrm>
          <a:prstGeom prst="rightArrowCallout">
            <a:avLst>
              <a:gd name="adj1" fmla="val 51889"/>
              <a:gd name="adj2" fmla="val 50000"/>
              <a:gd name="adj3" fmla="val 33842"/>
              <a:gd name="adj4" fmla="val 66667"/>
            </a:avLst>
          </a:prstGeom>
          <a:ln w="9525">
            <a:solidFill>
              <a:srgbClr val="C0C0C0"/>
            </a:solidFill>
            <a:miter lim="800000"/>
            <a:headEnd/>
            <a:tailEnd/>
          </a:ln>
          <a:effectLst>
            <a:prstShdw prst="shdw17" dist="17961" dir="2700000">
              <a:srgbClr val="737373"/>
            </a:prstShdw>
          </a:effectLst>
        </p:spPr>
        <p:txBody>
          <a:bodyPr wrap="none" anchor="ctr"/>
          <a:lstStyle/>
          <a:p>
            <a:endParaRPr lang="en-US" u="none"/>
          </a:p>
        </p:txBody>
      </p:sp>
      <p:sp useBgFill="1">
        <p:nvSpPr>
          <p:cNvPr id="5030918" name="AutoShape 6"/>
          <p:cNvSpPr>
            <a:spLocks noChangeArrowheads="1"/>
          </p:cNvSpPr>
          <p:nvPr/>
        </p:nvSpPr>
        <p:spPr bwMode="auto">
          <a:xfrm>
            <a:off x="4381500" y="1892300"/>
            <a:ext cx="2400300" cy="3965575"/>
          </a:xfrm>
          <a:prstGeom prst="rightArrowCallout">
            <a:avLst>
              <a:gd name="adj1" fmla="val 42374"/>
              <a:gd name="adj2" fmla="val 32958"/>
              <a:gd name="adj3" fmla="val 24602"/>
              <a:gd name="adj4" fmla="val 66667"/>
            </a:avLst>
          </a:prstGeom>
          <a:ln w="9525">
            <a:solidFill>
              <a:srgbClr val="C0C0C0"/>
            </a:solidFill>
            <a:miter lim="800000"/>
            <a:headEnd/>
            <a:tailEnd/>
          </a:ln>
          <a:effectLst>
            <a:prstShdw prst="shdw17" dist="17961" dir="2700000">
              <a:srgbClr val="737373"/>
            </a:prstShdw>
          </a:effectLst>
        </p:spPr>
        <p:txBody>
          <a:bodyPr wrap="none" anchor="ctr"/>
          <a:lstStyle/>
          <a:p>
            <a:endParaRPr lang="en-US" u="none"/>
          </a:p>
        </p:txBody>
      </p:sp>
      <p:sp useBgFill="1">
        <p:nvSpPr>
          <p:cNvPr id="5030919" name="Rectangle 7"/>
          <p:cNvSpPr>
            <a:spLocks noChangeArrowheads="1"/>
          </p:cNvSpPr>
          <p:nvPr/>
        </p:nvSpPr>
        <p:spPr bwMode="auto">
          <a:xfrm>
            <a:off x="6438900" y="1906588"/>
            <a:ext cx="1941513" cy="3949700"/>
          </a:xfrm>
          <a:prstGeom prst="rect">
            <a:avLst/>
          </a:prstGeom>
          <a:ln w="9525">
            <a:solidFill>
              <a:srgbClr val="C0C0C0"/>
            </a:solidFill>
            <a:miter lim="800000"/>
            <a:headEnd/>
            <a:tailEnd/>
          </a:ln>
          <a:effectLst>
            <a:prstShdw prst="shdw17" dist="17961" dir="2700000">
              <a:srgbClr val="737373"/>
            </a:prstShdw>
          </a:effec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030920" name="Rectangle 8"/>
          <p:cNvSpPr>
            <a:spLocks noChangeArrowheads="1"/>
          </p:cNvSpPr>
          <p:nvPr/>
        </p:nvSpPr>
        <p:spPr bwMode="auto">
          <a:xfrm>
            <a:off x="2951163" y="3429000"/>
            <a:ext cx="68897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 b="0" u="none">
                <a:latin typeface="Verdana" pitchFamily="34" charset="0"/>
              </a:rPr>
              <a:t>Strategic</a:t>
            </a:r>
          </a:p>
          <a:p>
            <a:pPr>
              <a:spcBef>
                <a:spcPct val="20000"/>
              </a:spcBef>
            </a:pPr>
            <a:r>
              <a:rPr lang="en-US" sz="1200" b="0" u="none">
                <a:latin typeface="Verdana" pitchFamily="34" charset="0"/>
              </a:rPr>
              <a:t>and</a:t>
            </a:r>
          </a:p>
          <a:p>
            <a:pPr>
              <a:spcBef>
                <a:spcPct val="20000"/>
              </a:spcBef>
            </a:pPr>
            <a:r>
              <a:rPr lang="en-US" sz="1200" b="0" u="none">
                <a:latin typeface="Verdana" pitchFamily="34" charset="0"/>
              </a:rPr>
              <a:t>Tactical</a:t>
            </a:r>
          </a:p>
          <a:p>
            <a:pPr>
              <a:spcBef>
                <a:spcPct val="20000"/>
              </a:spcBef>
            </a:pPr>
            <a:r>
              <a:rPr lang="en-US" sz="1200" b="0" u="none">
                <a:latin typeface="Verdana" pitchFamily="34" charset="0"/>
              </a:rPr>
              <a:t>Analysis</a:t>
            </a:r>
          </a:p>
        </p:txBody>
      </p:sp>
      <p:sp>
        <p:nvSpPr>
          <p:cNvPr id="5030921" name="Text Box 9"/>
          <p:cNvSpPr txBox="1">
            <a:spLocks noChangeArrowheads="1"/>
          </p:cNvSpPr>
          <p:nvPr/>
        </p:nvSpPr>
        <p:spPr bwMode="auto">
          <a:xfrm>
            <a:off x="6583363" y="1990725"/>
            <a:ext cx="1798637" cy="493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 b="0" i="1" u="none">
                <a:latin typeface="Verdana" pitchFamily="34" charset="0"/>
              </a:rPr>
              <a:t>How BTI </a:t>
            </a:r>
          </a:p>
          <a:p>
            <a:pPr>
              <a:spcBef>
                <a:spcPct val="20000"/>
              </a:spcBef>
            </a:pPr>
            <a:r>
              <a:rPr lang="en-US" sz="1200" b="0" i="1" u="none">
                <a:latin typeface="Verdana" pitchFamily="34" charset="0"/>
              </a:rPr>
              <a:t>Clients Benefit</a:t>
            </a:r>
          </a:p>
        </p:txBody>
      </p:sp>
      <p:sp>
        <p:nvSpPr>
          <p:cNvPr id="5030922" name="Rectangle 10"/>
          <p:cNvSpPr>
            <a:spLocks noChangeArrowheads="1"/>
          </p:cNvSpPr>
          <p:nvPr/>
        </p:nvSpPr>
        <p:spPr bwMode="auto">
          <a:xfrm>
            <a:off x="4570413" y="2162175"/>
            <a:ext cx="12509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Strategic Insight:</a:t>
            </a:r>
          </a:p>
          <a:p>
            <a:pPr>
              <a:spcBef>
                <a:spcPct val="20000"/>
              </a:spcBef>
            </a:pP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Changes,</a:t>
            </a:r>
            <a:br>
              <a:rPr lang="en-US" sz="1000" u="none">
                <a:solidFill>
                  <a:srgbClr val="6753FF"/>
                </a:solidFill>
                <a:latin typeface="Verdana" pitchFamily="34" charset="0"/>
              </a:rPr>
            </a:b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Opportunities,</a:t>
            </a:r>
            <a:br>
              <a:rPr lang="en-US" sz="1000" u="none">
                <a:solidFill>
                  <a:srgbClr val="6753FF"/>
                </a:solidFill>
                <a:latin typeface="Verdana" pitchFamily="34" charset="0"/>
              </a:rPr>
            </a:b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Threats</a:t>
            </a:r>
          </a:p>
        </p:txBody>
      </p:sp>
      <p:sp>
        <p:nvSpPr>
          <p:cNvPr id="5030923" name="Rectangle 11"/>
          <p:cNvSpPr>
            <a:spLocks noChangeArrowheads="1"/>
          </p:cNvSpPr>
          <p:nvPr/>
        </p:nvSpPr>
        <p:spPr bwMode="auto">
          <a:xfrm>
            <a:off x="4491038" y="3143250"/>
            <a:ext cx="141605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Client Needs:</a:t>
            </a:r>
          </a:p>
          <a:p>
            <a:pPr>
              <a:spcBef>
                <a:spcPct val="20000"/>
              </a:spcBef>
            </a:pP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Now and How They </a:t>
            </a:r>
            <a:br>
              <a:rPr lang="en-US" sz="1000" u="none">
                <a:solidFill>
                  <a:srgbClr val="6753FF"/>
                </a:solidFill>
                <a:latin typeface="Verdana" pitchFamily="34" charset="0"/>
              </a:rPr>
            </a:b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Will Change</a:t>
            </a:r>
          </a:p>
        </p:txBody>
      </p:sp>
      <p:sp>
        <p:nvSpPr>
          <p:cNvPr id="5030924" name="Rectangle 12"/>
          <p:cNvSpPr>
            <a:spLocks noChangeArrowheads="1"/>
          </p:cNvSpPr>
          <p:nvPr/>
        </p:nvSpPr>
        <p:spPr bwMode="auto">
          <a:xfrm>
            <a:off x="4591050" y="4032250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Client</a:t>
            </a:r>
            <a:br>
              <a:rPr lang="en-US" sz="1000" u="none">
                <a:solidFill>
                  <a:srgbClr val="6753FF"/>
                </a:solidFill>
                <a:latin typeface="Verdana" pitchFamily="34" charset="0"/>
              </a:rPr>
            </a:b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Expectations</a:t>
            </a:r>
            <a:br>
              <a:rPr lang="en-US" sz="1000" u="none">
                <a:solidFill>
                  <a:srgbClr val="6753FF"/>
                </a:solidFill>
                <a:latin typeface="Verdana" pitchFamily="34" charset="0"/>
              </a:rPr>
            </a:b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for Relationships</a:t>
            </a:r>
          </a:p>
        </p:txBody>
      </p:sp>
      <p:sp>
        <p:nvSpPr>
          <p:cNvPr id="5030925" name="Rectangle 13"/>
          <p:cNvSpPr>
            <a:spLocks noChangeArrowheads="1"/>
          </p:cNvSpPr>
          <p:nvPr/>
        </p:nvSpPr>
        <p:spPr bwMode="auto">
          <a:xfrm>
            <a:off x="4591050" y="4851400"/>
            <a:ext cx="1209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Drivers Behind</a:t>
            </a:r>
            <a:br>
              <a:rPr lang="en-US" sz="1000" u="none">
                <a:solidFill>
                  <a:srgbClr val="6753FF"/>
                </a:solidFill>
                <a:latin typeface="Verdana" pitchFamily="34" charset="0"/>
              </a:rPr>
            </a:b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Client</a:t>
            </a:r>
            <a:br>
              <a:rPr lang="en-US" sz="1000" u="none">
                <a:solidFill>
                  <a:srgbClr val="6753FF"/>
                </a:solidFill>
                <a:latin typeface="Verdana" pitchFamily="34" charset="0"/>
              </a:rPr>
            </a:b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Satisfaction</a:t>
            </a:r>
            <a:br>
              <a:rPr lang="en-US" sz="1000" u="none">
                <a:solidFill>
                  <a:srgbClr val="6753FF"/>
                </a:solidFill>
                <a:latin typeface="Verdana" pitchFamily="34" charset="0"/>
              </a:rPr>
            </a:br>
            <a:r>
              <a:rPr lang="en-US" sz="1000" u="none">
                <a:solidFill>
                  <a:srgbClr val="6753FF"/>
                </a:solidFill>
                <a:latin typeface="Verdana" pitchFamily="34" charset="0"/>
              </a:rPr>
              <a:t>and Client Service</a:t>
            </a:r>
          </a:p>
        </p:txBody>
      </p:sp>
      <p:sp>
        <p:nvSpPr>
          <p:cNvPr id="5030926" name="Oval 14"/>
          <p:cNvSpPr>
            <a:spLocks noChangeArrowheads="1"/>
          </p:cNvSpPr>
          <p:nvPr/>
        </p:nvSpPr>
        <p:spPr bwMode="auto">
          <a:xfrm>
            <a:off x="6724650" y="2603500"/>
            <a:ext cx="1473200" cy="889000"/>
          </a:xfrm>
          <a:prstGeom prst="ellipse">
            <a:avLst/>
          </a:prstGeom>
          <a:solidFill>
            <a:srgbClr val="66CCFF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030927" name="Text Box 15"/>
          <p:cNvSpPr txBox="1">
            <a:spLocks noChangeArrowheads="1"/>
          </p:cNvSpPr>
          <p:nvPr/>
        </p:nvSpPr>
        <p:spPr bwMode="auto">
          <a:xfrm>
            <a:off x="6935788" y="2711450"/>
            <a:ext cx="1022350" cy="639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 u="none">
                <a:solidFill>
                  <a:srgbClr val="0033CC"/>
                </a:solidFill>
                <a:latin typeface="Verdana" pitchFamily="34" charset="0"/>
              </a:rPr>
              <a:t>Improved</a:t>
            </a:r>
            <a:br>
              <a:rPr lang="en-US" sz="1200" u="none">
                <a:solidFill>
                  <a:srgbClr val="0033CC"/>
                </a:solidFill>
                <a:latin typeface="Verdana" pitchFamily="34" charset="0"/>
              </a:rPr>
            </a:br>
            <a:r>
              <a:rPr lang="en-US" sz="1200" u="none">
                <a:solidFill>
                  <a:srgbClr val="0033CC"/>
                </a:solidFill>
                <a:latin typeface="Verdana" pitchFamily="34" charset="0"/>
              </a:rPr>
              <a:t>Client</a:t>
            </a:r>
            <a:br>
              <a:rPr lang="en-US" sz="1200" u="none">
                <a:solidFill>
                  <a:srgbClr val="0033CC"/>
                </a:solidFill>
                <a:latin typeface="Verdana" pitchFamily="34" charset="0"/>
              </a:rPr>
            </a:br>
            <a:r>
              <a:rPr lang="en-US" sz="1200" u="none">
                <a:solidFill>
                  <a:srgbClr val="0033CC"/>
                </a:solidFill>
                <a:latin typeface="Verdana" pitchFamily="34" charset="0"/>
              </a:rPr>
              <a:t>Service</a:t>
            </a:r>
            <a:endParaRPr lang="en-US" b="0" u="none">
              <a:solidFill>
                <a:srgbClr val="0033CC"/>
              </a:solidFill>
              <a:latin typeface="Tahoma" pitchFamily="34" charset="0"/>
            </a:endParaRPr>
          </a:p>
        </p:txBody>
      </p:sp>
      <p:sp>
        <p:nvSpPr>
          <p:cNvPr id="5030928" name="Oval 16"/>
          <p:cNvSpPr>
            <a:spLocks noChangeArrowheads="1"/>
          </p:cNvSpPr>
          <p:nvPr/>
        </p:nvSpPr>
        <p:spPr bwMode="auto">
          <a:xfrm>
            <a:off x="6737350" y="3581400"/>
            <a:ext cx="1473200" cy="889000"/>
          </a:xfrm>
          <a:prstGeom prst="ellipse">
            <a:avLst/>
          </a:prstGeom>
          <a:solidFill>
            <a:srgbClr val="66CCFF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030929" name="Text Box 17"/>
          <p:cNvSpPr txBox="1">
            <a:spLocks noChangeArrowheads="1"/>
          </p:cNvSpPr>
          <p:nvPr/>
        </p:nvSpPr>
        <p:spPr bwMode="auto">
          <a:xfrm>
            <a:off x="6977063" y="3663950"/>
            <a:ext cx="1019175" cy="639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 u="none">
                <a:solidFill>
                  <a:srgbClr val="0033CC"/>
                </a:solidFill>
                <a:latin typeface="Verdana" pitchFamily="34" charset="0"/>
              </a:rPr>
              <a:t>Better</a:t>
            </a:r>
            <a:br>
              <a:rPr lang="en-US" sz="1200" u="none">
                <a:solidFill>
                  <a:srgbClr val="0033CC"/>
                </a:solidFill>
                <a:latin typeface="Verdana" pitchFamily="34" charset="0"/>
              </a:rPr>
            </a:br>
            <a:r>
              <a:rPr lang="en-US" sz="1200" u="none">
                <a:solidFill>
                  <a:srgbClr val="0033CC"/>
                </a:solidFill>
                <a:latin typeface="Verdana" pitchFamily="34" charset="0"/>
              </a:rPr>
              <a:t>Client </a:t>
            </a:r>
            <a:br>
              <a:rPr lang="en-US" sz="1200" u="none">
                <a:solidFill>
                  <a:srgbClr val="0033CC"/>
                </a:solidFill>
                <a:latin typeface="Verdana" pitchFamily="34" charset="0"/>
              </a:rPr>
            </a:br>
            <a:r>
              <a:rPr lang="en-US" sz="1200" u="none">
                <a:solidFill>
                  <a:srgbClr val="0033CC"/>
                </a:solidFill>
                <a:latin typeface="Verdana" pitchFamily="34" charset="0"/>
              </a:rPr>
              <a:t>Retention</a:t>
            </a:r>
          </a:p>
        </p:txBody>
      </p:sp>
      <p:sp>
        <p:nvSpPr>
          <p:cNvPr id="5030930" name="Oval 18"/>
          <p:cNvSpPr>
            <a:spLocks noChangeArrowheads="1"/>
          </p:cNvSpPr>
          <p:nvPr/>
        </p:nvSpPr>
        <p:spPr bwMode="auto">
          <a:xfrm>
            <a:off x="6750050" y="4584700"/>
            <a:ext cx="1473200" cy="889000"/>
          </a:xfrm>
          <a:prstGeom prst="ellipse">
            <a:avLst/>
          </a:prstGeom>
          <a:solidFill>
            <a:srgbClr val="66CCFF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030931" name="Text Box 19"/>
          <p:cNvSpPr txBox="1">
            <a:spLocks noChangeArrowheads="1"/>
          </p:cNvSpPr>
          <p:nvPr/>
        </p:nvSpPr>
        <p:spPr bwMode="auto">
          <a:xfrm>
            <a:off x="6864350" y="4673600"/>
            <a:ext cx="1219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 u="none">
                <a:solidFill>
                  <a:srgbClr val="0033CC"/>
                </a:solidFill>
                <a:latin typeface="Verdana" pitchFamily="34" charset="0"/>
              </a:rPr>
              <a:t>Higher</a:t>
            </a:r>
            <a:br>
              <a:rPr lang="en-US" sz="1200" u="none">
                <a:solidFill>
                  <a:srgbClr val="0033CC"/>
                </a:solidFill>
                <a:latin typeface="Verdana" pitchFamily="34" charset="0"/>
              </a:rPr>
            </a:br>
            <a:r>
              <a:rPr lang="en-US" sz="1200" u="none">
                <a:solidFill>
                  <a:srgbClr val="0033CC"/>
                </a:solidFill>
                <a:latin typeface="Verdana" pitchFamily="34" charset="0"/>
              </a:rPr>
              <a:t>Profitability</a:t>
            </a:r>
            <a:br>
              <a:rPr lang="en-US" sz="1200" u="none">
                <a:solidFill>
                  <a:srgbClr val="0033CC"/>
                </a:solidFill>
                <a:latin typeface="Verdana" pitchFamily="34" charset="0"/>
              </a:rPr>
            </a:br>
            <a:r>
              <a:rPr lang="en-US" sz="1200" u="none">
                <a:solidFill>
                  <a:srgbClr val="0033CC"/>
                </a:solidFill>
                <a:latin typeface="Verdana" pitchFamily="34" charset="0"/>
              </a:rPr>
              <a:t>Growth</a:t>
            </a:r>
          </a:p>
        </p:txBody>
      </p:sp>
      <p:sp>
        <p:nvSpPr>
          <p:cNvPr id="5030932" name="Line 20"/>
          <p:cNvSpPr>
            <a:spLocks noChangeShapeType="1"/>
          </p:cNvSpPr>
          <p:nvPr/>
        </p:nvSpPr>
        <p:spPr bwMode="auto">
          <a:xfrm>
            <a:off x="1397000" y="2603500"/>
            <a:ext cx="228600" cy="0"/>
          </a:xfrm>
          <a:prstGeom prst="line">
            <a:avLst/>
          </a:prstGeom>
          <a:noFill/>
          <a:ln w="1905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30933" name="Line 21"/>
          <p:cNvSpPr>
            <a:spLocks noChangeShapeType="1"/>
          </p:cNvSpPr>
          <p:nvPr/>
        </p:nvSpPr>
        <p:spPr bwMode="auto">
          <a:xfrm>
            <a:off x="1397000" y="3276600"/>
            <a:ext cx="228600" cy="0"/>
          </a:xfrm>
          <a:prstGeom prst="line">
            <a:avLst/>
          </a:prstGeom>
          <a:noFill/>
          <a:ln w="1905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30934" name="Line 22"/>
          <p:cNvSpPr>
            <a:spLocks noChangeShapeType="1"/>
          </p:cNvSpPr>
          <p:nvPr/>
        </p:nvSpPr>
        <p:spPr bwMode="auto">
          <a:xfrm>
            <a:off x="1397000" y="4114800"/>
            <a:ext cx="228600" cy="0"/>
          </a:xfrm>
          <a:prstGeom prst="line">
            <a:avLst/>
          </a:prstGeom>
          <a:noFill/>
          <a:ln w="1905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30935" name="Line 23"/>
          <p:cNvSpPr>
            <a:spLocks noChangeShapeType="1"/>
          </p:cNvSpPr>
          <p:nvPr/>
        </p:nvSpPr>
        <p:spPr bwMode="auto">
          <a:xfrm>
            <a:off x="1397000" y="4775200"/>
            <a:ext cx="228600" cy="0"/>
          </a:xfrm>
          <a:prstGeom prst="line">
            <a:avLst/>
          </a:prstGeom>
          <a:noFill/>
          <a:ln w="1905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30936" name="Line 24"/>
          <p:cNvSpPr>
            <a:spLocks noChangeShapeType="1"/>
          </p:cNvSpPr>
          <p:nvPr/>
        </p:nvSpPr>
        <p:spPr bwMode="auto">
          <a:xfrm>
            <a:off x="1397000" y="5270500"/>
            <a:ext cx="228600" cy="0"/>
          </a:xfrm>
          <a:prstGeom prst="line">
            <a:avLst/>
          </a:prstGeom>
          <a:noFill/>
          <a:ln w="1905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01570" name="Object 2"/>
          <p:cNvGraphicFramePr>
            <a:graphicFrameLocks noChangeAspect="1"/>
          </p:cNvGraphicFramePr>
          <p:nvPr/>
        </p:nvGraphicFramePr>
        <p:xfrm>
          <a:off x="785813" y="1838325"/>
          <a:ext cx="8151812" cy="3987800"/>
        </p:xfrm>
        <a:graphic>
          <a:graphicData uri="http://schemas.openxmlformats.org/presentationml/2006/ole">
            <p:oleObj spid="_x0000_s5101570" name="Chart" r:id="rId4" imgW="8067675" imgH="3933825" progId="MSGraph.Chart.8">
              <p:embed followColorScheme="full"/>
            </p:oleObj>
          </a:graphicData>
        </a:graphic>
      </p:graphicFrame>
      <p:sp>
        <p:nvSpPr>
          <p:cNvPr id="5101571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322263"/>
            <a:ext cx="7493000" cy="549275"/>
          </a:xfrm>
        </p:spPr>
        <p:txBody>
          <a:bodyPr/>
          <a:lstStyle/>
          <a:p>
            <a:r>
              <a:rPr lang="en-US"/>
              <a:t>Innovative Law Firms Earn 18.4% Higher </a:t>
            </a:r>
            <a:br>
              <a:rPr lang="en-US"/>
            </a:br>
            <a:r>
              <a:rPr lang="en-US"/>
              <a:t>Compound Annual Growth than the Top 200 Law Firms</a:t>
            </a:r>
          </a:p>
        </p:txBody>
      </p:sp>
      <p:sp>
        <p:nvSpPr>
          <p:cNvPr id="5101572" name="Text Box 4"/>
          <p:cNvSpPr txBox="1">
            <a:spLocks noChangeArrowheads="1"/>
          </p:cNvSpPr>
          <p:nvPr/>
        </p:nvSpPr>
        <p:spPr bwMode="invGray">
          <a:xfrm>
            <a:off x="1295400" y="1524000"/>
            <a:ext cx="67833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Innovation and Revenue Growth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3-Year CAGR</a:t>
            </a:r>
          </a:p>
          <a:p>
            <a:pPr algn="l">
              <a:lnSpc>
                <a:spcPct val="95000"/>
              </a:lnSpc>
            </a:pPr>
            <a:endParaRPr lang="en-US" sz="1000" b="0" u="none">
              <a:latin typeface="Tahoma" pitchFamily="34" charset="0"/>
            </a:endParaRPr>
          </a:p>
        </p:txBody>
      </p:sp>
      <p:sp>
        <p:nvSpPr>
          <p:cNvPr id="5101573" name="Text Box 5"/>
          <p:cNvSpPr txBox="1">
            <a:spLocks noChangeArrowheads="1"/>
          </p:cNvSpPr>
          <p:nvPr/>
        </p:nvSpPr>
        <p:spPr bwMode="invGray">
          <a:xfrm>
            <a:off x="2798763" y="5853113"/>
            <a:ext cx="1931987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sz="1400" b="0" u="none">
                <a:latin typeface="Tahoma" pitchFamily="34" charset="0"/>
              </a:rPr>
              <a:t>Top 200 Law Firms</a:t>
            </a:r>
          </a:p>
        </p:txBody>
      </p:sp>
      <p:sp>
        <p:nvSpPr>
          <p:cNvPr id="5101574" name="Text Box 6"/>
          <p:cNvSpPr txBox="1">
            <a:spLocks noChangeArrowheads="1"/>
          </p:cNvSpPr>
          <p:nvPr/>
        </p:nvSpPr>
        <p:spPr bwMode="invGray">
          <a:xfrm>
            <a:off x="4733925" y="5853113"/>
            <a:ext cx="21336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sz="1400" b="0" u="none">
                <a:latin typeface="Tahoma" pitchFamily="34" charset="0"/>
              </a:rPr>
              <a:t>BTI Thought-Leading 30</a:t>
            </a:r>
          </a:p>
        </p:txBody>
      </p:sp>
      <p:sp>
        <p:nvSpPr>
          <p:cNvPr id="5101575" name="Text Box 7"/>
          <p:cNvSpPr txBox="1">
            <a:spLocks noChangeArrowheads="1"/>
          </p:cNvSpPr>
          <p:nvPr/>
        </p:nvSpPr>
        <p:spPr bwMode="invGray">
          <a:xfrm>
            <a:off x="2667000" y="2286000"/>
            <a:ext cx="18764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0" u="none">
                <a:latin typeface="Tahoma" pitchFamily="34" charset="0"/>
              </a:rPr>
              <a:t>18.4% higher growth </a:t>
            </a:r>
            <a:br>
              <a:rPr lang="en-US" sz="1200" b="0" u="none">
                <a:latin typeface="Tahoma" pitchFamily="34" charset="0"/>
              </a:rPr>
            </a:br>
            <a:r>
              <a:rPr lang="en-US" sz="1200" b="0" u="none">
                <a:latin typeface="Tahoma" pitchFamily="34" charset="0"/>
              </a:rPr>
              <a:t>for innovation</a:t>
            </a:r>
          </a:p>
        </p:txBody>
      </p:sp>
      <p:sp>
        <p:nvSpPr>
          <p:cNvPr id="5101576" name="Line 8"/>
          <p:cNvSpPr>
            <a:spLocks noChangeShapeType="1"/>
          </p:cNvSpPr>
          <p:nvPr/>
        </p:nvSpPr>
        <p:spPr bwMode="auto">
          <a:xfrm>
            <a:off x="3992563" y="2741613"/>
            <a:ext cx="601662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Proven Strategies for Success</a:t>
            </a:r>
          </a:p>
        </p:txBody>
      </p:sp>
      <p:sp>
        <p:nvSpPr>
          <p:cNvPr id="5107715" name="Rectangle 3"/>
          <p:cNvSpPr>
            <a:spLocks noChangeArrowheads="1"/>
          </p:cNvSpPr>
          <p:nvPr/>
        </p:nvSpPr>
        <p:spPr bwMode="invGray">
          <a:xfrm>
            <a:off x="1289050" y="1395413"/>
            <a:ext cx="7397750" cy="2474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l"/>
            <a:r>
              <a:rPr lang="en-US" sz="1800" b="0" u="none">
                <a:solidFill>
                  <a:schemeClr val="bg2"/>
                </a:solidFill>
                <a:latin typeface="Tahoma" pitchFamily="34" charset="0"/>
              </a:rPr>
              <a:t>Proven Strategies that Make Sense…</a:t>
            </a:r>
          </a:p>
          <a:p>
            <a:pPr marL="342900" indent="-342900" algn="l"/>
            <a:endParaRPr lang="en-US" sz="1800" b="0" u="none">
              <a:solidFill>
                <a:schemeClr val="bg2"/>
              </a:solidFill>
              <a:latin typeface="Tahoma" pitchFamily="34" charset="0"/>
            </a:endParaRPr>
          </a:p>
          <a:p>
            <a:pPr marL="342900" indent="-342900" algn="l"/>
            <a:r>
              <a:rPr lang="en-US" sz="1800" b="0" u="none">
                <a:latin typeface="Tahoma" pitchFamily="34" charset="0"/>
              </a:rPr>
              <a:t>1. Delivering world-class client service as a strategic tool</a:t>
            </a:r>
          </a:p>
          <a:p>
            <a:pPr marL="346075" lvl="1" indent="-344488" algn="l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1800" b="0" u="none">
                <a:latin typeface="Tahoma" pitchFamily="34" charset="0"/>
              </a:rPr>
              <a:t>2. Embracing true thought leadership </a:t>
            </a:r>
            <a:r>
              <a:rPr lang="en-US" sz="1400" b="0" u="none">
                <a:latin typeface="Tahoma" pitchFamily="34" charset="0"/>
              </a:rPr>
              <a:t>(not to be confused with thought followship)</a:t>
            </a:r>
          </a:p>
          <a:p>
            <a:pPr marL="346075" lvl="1" indent="-344488" algn="l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1800" b="0" u="none">
                <a:latin typeface="Tahoma" pitchFamily="34" charset="0"/>
              </a:rPr>
              <a:t>3. Adopt “demand-pull” marketing</a:t>
            </a:r>
          </a:p>
          <a:p>
            <a:pPr marL="346075" lvl="1" indent="-344488" algn="l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1800" b="0" u="none">
                <a:latin typeface="Tahoma" pitchFamily="34" charset="0"/>
              </a:rPr>
              <a:t>4. Shower clients with checklists and tools  </a:t>
            </a:r>
          </a:p>
          <a:p>
            <a:pPr marL="346075" lvl="1" indent="-344488" algn="l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1800" b="0" u="none">
                <a:latin typeface="Tahoma" pitchFamily="34" charset="0"/>
              </a:rPr>
              <a:t>5. Articulate superior value as a way of life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5619" name="Rectangle 3"/>
          <p:cNvSpPr>
            <a:spLocks noChangeArrowheads="1"/>
          </p:cNvSpPr>
          <p:nvPr/>
        </p:nvSpPr>
        <p:spPr bwMode="invGray">
          <a:xfrm>
            <a:off x="1289050" y="1395413"/>
            <a:ext cx="739775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sz="1800" b="0" u="none">
                <a:solidFill>
                  <a:schemeClr val="bg2"/>
                </a:solidFill>
                <a:latin typeface="Tahoma" pitchFamily="34" charset="0"/>
              </a:rPr>
              <a:t>Questions, Thoughts, Comments…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45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676400" y="1676400"/>
            <a:ext cx="5943600" cy="609600"/>
          </a:xfrm>
        </p:spPr>
        <p:txBody>
          <a:bodyPr/>
          <a:lstStyle/>
          <a:p>
            <a:pPr algn="ctr"/>
            <a:r>
              <a:rPr lang="en-US" sz="4000"/>
              <a:t>Thank You</a:t>
            </a:r>
          </a:p>
        </p:txBody>
      </p:sp>
      <p:sp>
        <p:nvSpPr>
          <p:cNvPr id="5144579" name="Rectangle 3"/>
          <p:cNvSpPr>
            <a:spLocks noChangeArrowheads="1"/>
          </p:cNvSpPr>
          <p:nvPr/>
        </p:nvSpPr>
        <p:spPr bwMode="invGray">
          <a:xfrm>
            <a:off x="1295400" y="2209800"/>
            <a:ext cx="7391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80988" lvl="1" indent="-2794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endParaRPr lang="en-US" sz="1800" b="0" u="none">
              <a:latin typeface="Tahoma" pitchFamily="34" charset="0"/>
            </a:endParaRPr>
          </a:p>
          <a:p>
            <a:r>
              <a:rPr lang="en-US" sz="1800" b="0" u="none">
                <a:solidFill>
                  <a:schemeClr val="bg2"/>
                </a:solidFill>
                <a:latin typeface="Tahoma" pitchFamily="34" charset="0"/>
              </a:rPr>
              <a:t>For a copy of this presentation or for more information, </a:t>
            </a:r>
            <a:br>
              <a:rPr lang="en-US" sz="1800" b="0" u="none">
                <a:solidFill>
                  <a:schemeClr val="bg2"/>
                </a:solidFill>
                <a:latin typeface="Tahoma" pitchFamily="34" charset="0"/>
              </a:rPr>
            </a:br>
            <a:r>
              <a:rPr lang="en-US" sz="1800" b="0" u="none">
                <a:solidFill>
                  <a:schemeClr val="bg2"/>
                </a:solidFill>
                <a:latin typeface="Tahoma" pitchFamily="34" charset="0"/>
              </a:rPr>
              <a:t>contact Michael B. Rynowecer at 617-439-0333 x5048 </a:t>
            </a:r>
            <a:br>
              <a:rPr lang="en-US" sz="1800" b="0" u="none">
                <a:solidFill>
                  <a:schemeClr val="bg2"/>
                </a:solidFill>
                <a:latin typeface="Tahoma" pitchFamily="34" charset="0"/>
              </a:rPr>
            </a:br>
            <a:r>
              <a:rPr lang="en-US" sz="1800" b="0" u="none">
                <a:solidFill>
                  <a:schemeClr val="bg2"/>
                </a:solidFill>
                <a:latin typeface="Tahoma" pitchFamily="34" charset="0"/>
              </a:rPr>
              <a:t>or ClientService2009@bticonsulting.com.</a:t>
            </a:r>
          </a:p>
          <a:p>
            <a:endParaRPr lang="en-US" sz="1800" b="0" u="none">
              <a:solidFill>
                <a:schemeClr val="bg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01888" y="2081213"/>
            <a:ext cx="6208712" cy="730250"/>
          </a:xfrm>
        </p:spPr>
        <p:txBody>
          <a:bodyPr/>
          <a:lstStyle/>
          <a:p>
            <a:r>
              <a:rPr lang="en-US"/>
              <a:t>Who’s Bluffing Who?</a:t>
            </a:r>
            <a:br>
              <a:rPr lang="en-US"/>
            </a:br>
            <a:r>
              <a:rPr lang="en-US"/>
              <a:t>Law Firm Self Perceptions</a:t>
            </a:r>
          </a:p>
        </p:txBody>
      </p:sp>
      <p:sp>
        <p:nvSpPr>
          <p:cNvPr id="513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01888" y="3475038"/>
            <a:ext cx="5110162" cy="609600"/>
          </a:xfrm>
        </p:spPr>
        <p:txBody>
          <a:bodyPr/>
          <a:lstStyle/>
          <a:p>
            <a:r>
              <a:rPr lang="en-US"/>
              <a:t>TAGLaw International Conference</a:t>
            </a:r>
            <a:br>
              <a:rPr lang="en-US"/>
            </a:br>
            <a:r>
              <a:rPr lang="en-US"/>
              <a:t>October 27,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79714" name="Object 2"/>
          <p:cNvGraphicFramePr>
            <a:graphicFrameLocks noChangeAspect="1"/>
          </p:cNvGraphicFramePr>
          <p:nvPr/>
        </p:nvGraphicFramePr>
        <p:xfrm>
          <a:off x="869950" y="1870075"/>
          <a:ext cx="7924800" cy="4338638"/>
        </p:xfrm>
        <a:graphic>
          <a:graphicData uri="http://schemas.openxmlformats.org/presentationml/2006/ole">
            <p:oleObj spid="_x0000_s4979714" name="Chart" r:id="rId4" imgW="7953375" imgH="4352925" progId="MSGraph.Chart.8">
              <p:embed followColorScheme="full"/>
            </p:oleObj>
          </a:graphicData>
        </a:graphic>
      </p:graphicFrame>
      <p:grpSp>
        <p:nvGrpSpPr>
          <p:cNvPr id="4979715" name="Group 3"/>
          <p:cNvGrpSpPr>
            <a:grpSpLocks/>
          </p:cNvGrpSpPr>
          <p:nvPr/>
        </p:nvGrpSpPr>
        <p:grpSpPr bwMode="auto">
          <a:xfrm>
            <a:off x="1454150" y="2166938"/>
            <a:ext cx="1755775" cy="352425"/>
            <a:chOff x="974" y="1160"/>
            <a:chExt cx="1106" cy="222"/>
          </a:xfrm>
        </p:grpSpPr>
        <p:sp>
          <p:nvSpPr>
            <p:cNvPr id="4979716" name="Rectangle 4"/>
            <p:cNvSpPr>
              <a:spLocks noChangeArrowheads="1"/>
            </p:cNvSpPr>
            <p:nvPr/>
          </p:nvSpPr>
          <p:spPr bwMode="invGray">
            <a:xfrm>
              <a:off x="974" y="1296"/>
              <a:ext cx="72" cy="7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79717" name="Rectangle 5"/>
            <p:cNvSpPr>
              <a:spLocks noChangeArrowheads="1"/>
            </p:cNvSpPr>
            <p:nvPr/>
          </p:nvSpPr>
          <p:spPr bwMode="invGray">
            <a:xfrm>
              <a:off x="974" y="1160"/>
              <a:ext cx="72" cy="72"/>
            </a:xfrm>
            <a:prstGeom prst="rect">
              <a:avLst/>
            </a:prstGeom>
            <a:solidFill>
              <a:srgbClr val="006666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79718" name="Text Box 6"/>
            <p:cNvSpPr txBox="1">
              <a:spLocks noChangeArrowheads="1"/>
            </p:cNvSpPr>
            <p:nvPr/>
          </p:nvSpPr>
          <p:spPr bwMode="invGray">
            <a:xfrm>
              <a:off x="1092" y="1296"/>
              <a:ext cx="92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Aft>
                  <a:spcPct val="25000"/>
                </a:spcAft>
              </a:pPr>
              <a:r>
                <a:rPr lang="en-US" sz="1000" b="0" u="none">
                  <a:latin typeface="Tahoma" pitchFamily="34" charset="0"/>
                </a:rPr>
                <a:t>Outside Counsel Spending</a:t>
              </a:r>
            </a:p>
          </p:txBody>
        </p:sp>
        <p:sp>
          <p:nvSpPr>
            <p:cNvPr id="4979719" name="Text Box 7"/>
            <p:cNvSpPr txBox="1">
              <a:spLocks noChangeArrowheads="1"/>
            </p:cNvSpPr>
            <p:nvPr/>
          </p:nvSpPr>
          <p:spPr bwMode="invGray">
            <a:xfrm>
              <a:off x="1092" y="1165"/>
              <a:ext cx="9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Aft>
                  <a:spcPct val="25000"/>
                </a:spcAft>
              </a:pPr>
              <a:r>
                <a:rPr lang="en-US" sz="1000" b="0" u="none">
                  <a:latin typeface="Tahoma" pitchFamily="34" charset="0"/>
                </a:rPr>
                <a:t>Total Legal Affairs Spending</a:t>
              </a:r>
            </a:p>
          </p:txBody>
        </p:sp>
      </p:grpSp>
      <p:sp>
        <p:nvSpPr>
          <p:cNvPr id="4979720" name="Text Box 8"/>
          <p:cNvSpPr txBox="1">
            <a:spLocks noChangeArrowheads="1"/>
          </p:cNvSpPr>
          <p:nvPr/>
        </p:nvSpPr>
        <p:spPr bwMode="invGray">
          <a:xfrm>
            <a:off x="1289050" y="1782763"/>
            <a:ext cx="3114675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sz="1000" b="0" u="none">
                <a:latin typeface="Tahoma" pitchFamily="34" charset="0"/>
              </a:rPr>
              <a:t>$ Millions</a:t>
            </a:r>
          </a:p>
        </p:txBody>
      </p:sp>
      <p:sp>
        <p:nvSpPr>
          <p:cNvPr id="4979722" name="Text Box 10"/>
          <p:cNvSpPr txBox="1">
            <a:spLocks noChangeArrowheads="1"/>
          </p:cNvSpPr>
          <p:nvPr/>
        </p:nvSpPr>
        <p:spPr bwMode="invGray">
          <a:xfrm>
            <a:off x="5100638" y="1782763"/>
            <a:ext cx="3114675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000" b="0" u="none">
                <a:latin typeface="Tahoma" pitchFamily="34" charset="0"/>
              </a:rPr>
              <a:t>Outside Counsel as % of Total Spending</a:t>
            </a:r>
          </a:p>
        </p:txBody>
      </p:sp>
      <p:sp>
        <p:nvSpPr>
          <p:cNvPr id="4979723" name="Line 11"/>
          <p:cNvSpPr>
            <a:spLocks noChangeShapeType="1"/>
          </p:cNvSpPr>
          <p:nvPr/>
        </p:nvSpPr>
        <p:spPr bwMode="auto">
          <a:xfrm>
            <a:off x="7896225" y="2047875"/>
            <a:ext cx="0" cy="906463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979725" name="Rectangle 13"/>
          <p:cNvSpPr>
            <a:spLocks noGrp="1" noChangeArrowheads="1"/>
          </p:cNvSpPr>
          <p:nvPr>
            <p:ph type="title"/>
          </p:nvPr>
        </p:nvSpPr>
        <p:spPr>
          <a:xfrm>
            <a:off x="1295400" y="322263"/>
            <a:ext cx="6934200" cy="549275"/>
          </a:xfrm>
          <a:noFill/>
          <a:ln/>
        </p:spPr>
        <p:txBody>
          <a:bodyPr/>
          <a:lstStyle/>
          <a:p>
            <a:r>
              <a:rPr lang="en-US"/>
              <a:t>Corporate Counsel Slash Legal Spending—</a:t>
            </a:r>
            <a:br>
              <a:rPr lang="en-US"/>
            </a:br>
            <a:r>
              <a:rPr lang="en-US"/>
              <a:t>Average Spending on Legal Affairs Drops by 4.3%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Mid-Sized Clients Rely on 6 Core Law Firms </a:t>
            </a:r>
          </a:p>
        </p:txBody>
      </p:sp>
      <p:sp>
        <p:nvSpPr>
          <p:cNvPr id="5132291" name="Text Box 3"/>
          <p:cNvSpPr txBox="1">
            <a:spLocks noChangeArrowheads="1"/>
          </p:cNvSpPr>
          <p:nvPr/>
        </p:nvSpPr>
        <p:spPr bwMode="invGray">
          <a:xfrm>
            <a:off x="1295400" y="1524000"/>
            <a:ext cx="703103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Law Firm Utilization of Mid-Sized Clients Outside the Fortune 1000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Number of Law Firms</a:t>
            </a:r>
          </a:p>
        </p:txBody>
      </p:sp>
      <p:graphicFrame>
        <p:nvGraphicFramePr>
          <p:cNvPr id="5132292" name="Object 4"/>
          <p:cNvGraphicFramePr>
            <a:graphicFrameLocks noChangeAspect="1"/>
          </p:cNvGraphicFramePr>
          <p:nvPr/>
        </p:nvGraphicFramePr>
        <p:xfrm>
          <a:off x="914400" y="1857375"/>
          <a:ext cx="7500938" cy="3698875"/>
        </p:xfrm>
        <a:graphic>
          <a:graphicData uri="http://schemas.openxmlformats.org/presentationml/2006/ole">
            <p:oleObj spid="_x0000_s5132292" name="Chart" r:id="rId4" imgW="7572375" imgH="3724275" progId="MSGraph.Chart.8">
              <p:embed followColorScheme="full"/>
            </p:oleObj>
          </a:graphicData>
        </a:graphic>
      </p:graphicFrame>
      <p:sp>
        <p:nvSpPr>
          <p:cNvPr id="5132293" name="Text Box 5"/>
          <p:cNvSpPr txBox="1">
            <a:spLocks noChangeArrowheads="1"/>
          </p:cNvSpPr>
          <p:nvPr/>
        </p:nvSpPr>
        <p:spPr bwMode="invGray">
          <a:xfrm>
            <a:off x="2514600" y="5486400"/>
            <a:ext cx="1660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 sz="1600" b="0" u="none">
                <a:latin typeface="Tahoma" pitchFamily="34" charset="0"/>
              </a:rPr>
              <a:t>Primary</a:t>
            </a:r>
            <a:br>
              <a:rPr lang="en-US" sz="1600" b="0" u="none">
                <a:latin typeface="Tahoma" pitchFamily="34" charset="0"/>
              </a:rPr>
            </a:br>
            <a:r>
              <a:rPr lang="en-US" sz="1600" b="0" u="none">
                <a:latin typeface="Tahoma" pitchFamily="34" charset="0"/>
              </a:rPr>
              <a:t>Law Firms</a:t>
            </a:r>
          </a:p>
        </p:txBody>
      </p:sp>
      <p:sp>
        <p:nvSpPr>
          <p:cNvPr id="5132294" name="Text Box 6"/>
          <p:cNvSpPr txBox="1">
            <a:spLocks noChangeArrowheads="1"/>
          </p:cNvSpPr>
          <p:nvPr/>
        </p:nvSpPr>
        <p:spPr bwMode="invGray">
          <a:xfrm>
            <a:off x="5257800" y="5486400"/>
            <a:ext cx="1660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 sz="1600" b="0" u="none">
                <a:latin typeface="Tahoma" pitchFamily="34" charset="0"/>
              </a:rPr>
              <a:t>Secondary</a:t>
            </a:r>
            <a:br>
              <a:rPr lang="en-US" sz="1600" b="0" u="none">
                <a:latin typeface="Tahoma" pitchFamily="34" charset="0"/>
              </a:rPr>
            </a:br>
            <a:r>
              <a:rPr lang="en-US" sz="1600" b="0" u="none">
                <a:latin typeface="Tahoma" pitchFamily="34" charset="0"/>
              </a:rPr>
              <a:t>Law Firms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584200"/>
            <a:ext cx="6934200" cy="274638"/>
          </a:xfrm>
        </p:spPr>
        <p:txBody>
          <a:bodyPr/>
          <a:lstStyle/>
          <a:p>
            <a:r>
              <a:rPr lang="en-US"/>
              <a:t>Fortune 1000 Clients Rely on 11 Core Law Firms </a:t>
            </a:r>
          </a:p>
        </p:txBody>
      </p:sp>
      <p:sp>
        <p:nvSpPr>
          <p:cNvPr id="5134339" name="Text Box 3"/>
          <p:cNvSpPr txBox="1">
            <a:spLocks noChangeArrowheads="1"/>
          </p:cNvSpPr>
          <p:nvPr/>
        </p:nvSpPr>
        <p:spPr bwMode="invGray">
          <a:xfrm>
            <a:off x="1295400" y="1524000"/>
            <a:ext cx="573563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Law Firm Utilization by a Typical Fortune 1000 Client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Number of Law Firms</a:t>
            </a:r>
          </a:p>
        </p:txBody>
      </p:sp>
      <p:graphicFrame>
        <p:nvGraphicFramePr>
          <p:cNvPr id="5134340" name="Object 4"/>
          <p:cNvGraphicFramePr>
            <a:graphicFrameLocks noChangeAspect="1"/>
          </p:cNvGraphicFramePr>
          <p:nvPr/>
        </p:nvGraphicFramePr>
        <p:xfrm>
          <a:off x="901700" y="1857375"/>
          <a:ext cx="7500938" cy="3698875"/>
        </p:xfrm>
        <a:graphic>
          <a:graphicData uri="http://schemas.openxmlformats.org/presentationml/2006/ole">
            <p:oleObj spid="_x0000_s5134340" name="Chart" r:id="rId4" imgW="7572375" imgH="3724275" progId="MSGraph.Chart.8">
              <p:embed followColorScheme="full"/>
            </p:oleObj>
          </a:graphicData>
        </a:graphic>
      </p:graphicFrame>
      <p:sp>
        <p:nvSpPr>
          <p:cNvPr id="5134341" name="Text Box 5"/>
          <p:cNvSpPr txBox="1">
            <a:spLocks noChangeArrowheads="1"/>
          </p:cNvSpPr>
          <p:nvPr/>
        </p:nvSpPr>
        <p:spPr bwMode="invGray">
          <a:xfrm>
            <a:off x="1916113" y="5486400"/>
            <a:ext cx="1660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 sz="1600" b="0" u="none">
                <a:latin typeface="Tahoma" pitchFamily="34" charset="0"/>
              </a:rPr>
              <a:t>Primary</a:t>
            </a:r>
            <a:br>
              <a:rPr lang="en-US" sz="1600" b="0" u="none">
                <a:latin typeface="Tahoma" pitchFamily="34" charset="0"/>
              </a:rPr>
            </a:br>
            <a:r>
              <a:rPr lang="en-US" sz="1600" b="0" u="none">
                <a:latin typeface="Tahoma" pitchFamily="34" charset="0"/>
              </a:rPr>
              <a:t>Law Firms</a:t>
            </a:r>
          </a:p>
        </p:txBody>
      </p:sp>
      <p:sp>
        <p:nvSpPr>
          <p:cNvPr id="5134342" name="Text Box 6"/>
          <p:cNvSpPr txBox="1">
            <a:spLocks noChangeArrowheads="1"/>
          </p:cNvSpPr>
          <p:nvPr/>
        </p:nvSpPr>
        <p:spPr bwMode="invGray">
          <a:xfrm>
            <a:off x="3897313" y="5486400"/>
            <a:ext cx="1660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 sz="1600" b="0" u="none">
                <a:latin typeface="Tahoma" pitchFamily="34" charset="0"/>
              </a:rPr>
              <a:t>Secondary</a:t>
            </a:r>
            <a:br>
              <a:rPr lang="en-US" sz="1600" b="0" u="none">
                <a:latin typeface="Tahoma" pitchFamily="34" charset="0"/>
              </a:rPr>
            </a:br>
            <a:r>
              <a:rPr lang="en-US" sz="1600" b="0" u="none">
                <a:latin typeface="Tahoma" pitchFamily="34" charset="0"/>
              </a:rPr>
              <a:t>Law Firms</a:t>
            </a:r>
          </a:p>
        </p:txBody>
      </p:sp>
      <p:sp>
        <p:nvSpPr>
          <p:cNvPr id="5134343" name="Text Box 7"/>
          <p:cNvSpPr txBox="1">
            <a:spLocks noChangeArrowheads="1"/>
          </p:cNvSpPr>
          <p:nvPr/>
        </p:nvSpPr>
        <p:spPr bwMode="invGray">
          <a:xfrm>
            <a:off x="5878513" y="5486400"/>
            <a:ext cx="1660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 sz="1600" b="0" u="none">
                <a:latin typeface="Tahoma" pitchFamily="34" charset="0"/>
              </a:rPr>
              <a:t>All Others</a:t>
            </a:r>
          </a:p>
        </p:txBody>
      </p:sp>
      <p:sp>
        <p:nvSpPr>
          <p:cNvPr id="5134344" name="Text Box 8"/>
          <p:cNvSpPr txBox="1">
            <a:spLocks noChangeArrowheads="1"/>
          </p:cNvSpPr>
          <p:nvPr/>
        </p:nvSpPr>
        <p:spPr bwMode="invGray">
          <a:xfrm>
            <a:off x="5867400" y="3832225"/>
            <a:ext cx="150653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0" u="none">
                <a:latin typeface="Tahoma" pitchFamily="34" charset="0"/>
              </a:rPr>
              <a:t>Handle small. technical or  routine cases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2530" name="Text Box 2"/>
          <p:cNvSpPr txBox="1">
            <a:spLocks noChangeArrowheads="1"/>
          </p:cNvSpPr>
          <p:nvPr/>
        </p:nvSpPr>
        <p:spPr bwMode="invGray">
          <a:xfrm>
            <a:off x="2284413" y="1524000"/>
            <a:ext cx="46418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How Law Firms Rank Their Client Service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Percent of Law Firms</a:t>
            </a:r>
          </a:p>
        </p:txBody>
      </p:sp>
      <p:graphicFrame>
        <p:nvGraphicFramePr>
          <p:cNvPr id="5142531" name="Object 3"/>
          <p:cNvGraphicFramePr>
            <a:graphicFrameLocks noChangeAspect="1"/>
          </p:cNvGraphicFramePr>
          <p:nvPr/>
        </p:nvGraphicFramePr>
        <p:xfrm>
          <a:off x="2078038" y="1871663"/>
          <a:ext cx="6037262" cy="4049712"/>
        </p:xfrm>
        <a:graphic>
          <a:graphicData uri="http://schemas.openxmlformats.org/presentationml/2006/ole">
            <p:oleObj spid="_x0000_s5142531" name="Chart" r:id="rId4" imgW="6000750" imgH="4019550" progId="MSGraph.Chart.8">
              <p:embed followColorScheme="full"/>
            </p:oleObj>
          </a:graphicData>
        </a:graphic>
      </p:graphicFrame>
      <p:sp>
        <p:nvSpPr>
          <p:cNvPr id="5142534" name="Text Box 9"/>
          <p:cNvSpPr txBox="1">
            <a:spLocks noChangeArrowheads="1"/>
          </p:cNvSpPr>
          <p:nvPr/>
        </p:nvSpPr>
        <p:spPr bwMode="invGray">
          <a:xfrm>
            <a:off x="114300" y="2314575"/>
            <a:ext cx="2057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en-US" sz="1400" b="0" u="none">
                <a:latin typeface="Tahoma" pitchFamily="34" charset="0"/>
              </a:rPr>
              <a:t>Evangelists</a:t>
            </a:r>
          </a:p>
        </p:txBody>
      </p:sp>
      <p:sp>
        <p:nvSpPr>
          <p:cNvPr id="5142535" name="Text Box 11"/>
          <p:cNvSpPr txBox="1">
            <a:spLocks noChangeArrowheads="1"/>
          </p:cNvSpPr>
          <p:nvPr/>
        </p:nvSpPr>
        <p:spPr bwMode="invGray">
          <a:xfrm>
            <a:off x="114300" y="3054350"/>
            <a:ext cx="2057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en-US" sz="1400" b="0" u="none">
                <a:latin typeface="Tahoma" pitchFamily="34" charset="0"/>
              </a:rPr>
              <a:t>Thoroughbreds</a:t>
            </a:r>
          </a:p>
        </p:txBody>
      </p:sp>
      <p:sp>
        <p:nvSpPr>
          <p:cNvPr id="5142536" name="Text Box 12"/>
          <p:cNvSpPr txBox="1">
            <a:spLocks noChangeArrowheads="1"/>
          </p:cNvSpPr>
          <p:nvPr/>
        </p:nvSpPr>
        <p:spPr bwMode="invGray">
          <a:xfrm>
            <a:off x="114300" y="3609975"/>
            <a:ext cx="2057400" cy="638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en-US" sz="1400" b="0" u="none">
                <a:latin typeface="Tahoma" pitchFamily="34" charset="0"/>
              </a:rPr>
              <a:t>We Have Finally </a:t>
            </a:r>
            <a:br>
              <a:rPr lang="en-US" sz="1400" b="0" u="none">
                <a:latin typeface="Tahoma" pitchFamily="34" charset="0"/>
              </a:rPr>
            </a:br>
            <a:r>
              <a:rPr lang="en-US" sz="1400" b="0" u="none">
                <a:latin typeface="Tahoma" pitchFamily="34" charset="0"/>
              </a:rPr>
              <a:t>Moved to the Right </a:t>
            </a:r>
            <a:br>
              <a:rPr lang="en-US" sz="1400" b="0" u="none">
                <a:latin typeface="Tahoma" pitchFamily="34" charset="0"/>
              </a:rPr>
            </a:br>
            <a:r>
              <a:rPr lang="en-US" sz="1400" b="0" u="none">
                <a:latin typeface="Tahoma" pitchFamily="34" charset="0"/>
              </a:rPr>
              <a:t>Side of the Curve</a:t>
            </a:r>
          </a:p>
        </p:txBody>
      </p:sp>
      <p:sp>
        <p:nvSpPr>
          <p:cNvPr id="5142537" name="Text Box 14"/>
          <p:cNvSpPr txBox="1">
            <a:spLocks noChangeArrowheads="1"/>
          </p:cNvSpPr>
          <p:nvPr/>
        </p:nvSpPr>
        <p:spPr bwMode="invGray">
          <a:xfrm>
            <a:off x="114300" y="4570413"/>
            <a:ext cx="2057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en-US" sz="1400" b="0" u="none">
                <a:latin typeface="Tahoma" pitchFamily="34" charset="0"/>
              </a:rPr>
              <a:t>Beginners</a:t>
            </a:r>
          </a:p>
        </p:txBody>
      </p:sp>
      <p:sp>
        <p:nvSpPr>
          <p:cNvPr id="5142540" name="Text Box 19"/>
          <p:cNvSpPr txBox="1">
            <a:spLocks noChangeArrowheads="1"/>
          </p:cNvSpPr>
          <p:nvPr/>
        </p:nvSpPr>
        <p:spPr bwMode="invGray">
          <a:xfrm>
            <a:off x="123825" y="5226050"/>
            <a:ext cx="2057400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en-US" sz="1400" b="0" u="none">
                <a:latin typeface="Tahoma" pitchFamily="34" charset="0"/>
              </a:rPr>
              <a:t>Being Dragged </a:t>
            </a:r>
            <a:br>
              <a:rPr lang="en-US" sz="1400" b="0" u="none">
                <a:latin typeface="Tahoma" pitchFamily="34" charset="0"/>
              </a:rPr>
            </a:br>
            <a:r>
              <a:rPr lang="en-US" sz="1400" b="0" u="none">
                <a:latin typeface="Tahoma" pitchFamily="34" charset="0"/>
              </a:rPr>
              <a:t>Kicking and Screaming</a:t>
            </a:r>
          </a:p>
        </p:txBody>
      </p:sp>
      <p:sp>
        <p:nvSpPr>
          <p:cNvPr id="5142548" name="Text Box 16"/>
          <p:cNvSpPr txBox="1">
            <a:spLocks noChangeArrowheads="1"/>
          </p:cNvSpPr>
          <p:nvPr/>
        </p:nvSpPr>
        <p:spPr bwMode="invGray">
          <a:xfrm>
            <a:off x="1295400" y="992188"/>
            <a:ext cx="7543800" cy="136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sz="900" b="0" u="none">
                <a:solidFill>
                  <a:srgbClr val="B2B2B2"/>
                </a:solidFill>
                <a:latin typeface="Tahoma" pitchFamily="34" charset="0"/>
                <a:cs typeface="Times New Roman" pitchFamily="18" charset="0"/>
              </a:rPr>
              <a:t>When it comes to overall commitment to client service, how would you rate the partners in your firm?</a:t>
            </a:r>
          </a:p>
        </p:txBody>
      </p:sp>
      <p:sp>
        <p:nvSpPr>
          <p:cNvPr id="5142549" name="Rectangle 21"/>
          <p:cNvSpPr>
            <a:spLocks noChangeArrowheads="1"/>
          </p:cNvSpPr>
          <p:nvPr/>
        </p:nvSpPr>
        <p:spPr bwMode="invGray">
          <a:xfrm>
            <a:off x="1295400" y="596900"/>
            <a:ext cx="693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b="0" u="none">
                <a:latin typeface="Tahoma" pitchFamily="34" charset="0"/>
              </a:rPr>
              <a:t>Law Firms See Themselves as </a:t>
            </a:r>
            <a:br>
              <a:rPr lang="en-US" b="0" u="none">
                <a:latin typeface="Tahoma" pitchFamily="34" charset="0"/>
              </a:rPr>
            </a:br>
            <a:r>
              <a:rPr lang="en-US" b="0" u="none">
                <a:latin typeface="Tahoma" pitchFamily="34" charset="0"/>
              </a:rPr>
              <a:t>Peak Performers in Client Service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38434" name="Object 2"/>
          <p:cNvGraphicFramePr>
            <a:graphicFrameLocks noChangeAspect="1"/>
          </p:cNvGraphicFramePr>
          <p:nvPr/>
        </p:nvGraphicFramePr>
        <p:xfrm>
          <a:off x="787400" y="1839913"/>
          <a:ext cx="8135938" cy="4051300"/>
        </p:xfrm>
        <a:graphic>
          <a:graphicData uri="http://schemas.openxmlformats.org/presentationml/2006/ole">
            <p:oleObj spid="_x0000_s5138434" name="Chart" r:id="rId4" imgW="8067675" imgH="4019550" progId="MSGraph.Chart.8">
              <p:embed followColorScheme="full"/>
            </p:oleObj>
          </a:graphicData>
        </a:graphic>
      </p:graphicFrame>
      <p:sp>
        <p:nvSpPr>
          <p:cNvPr id="5138436" name="Text Box 4"/>
          <p:cNvSpPr txBox="1">
            <a:spLocks noChangeArrowheads="1"/>
          </p:cNvSpPr>
          <p:nvPr/>
        </p:nvSpPr>
        <p:spPr bwMode="invGray">
          <a:xfrm>
            <a:off x="1295400" y="1524000"/>
            <a:ext cx="67833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Commitment to Client Service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Percent of Respondents</a:t>
            </a:r>
          </a:p>
          <a:p>
            <a:pPr algn="l">
              <a:lnSpc>
                <a:spcPct val="95000"/>
              </a:lnSpc>
            </a:pPr>
            <a:endParaRPr lang="en-US" sz="1000" b="0" u="none">
              <a:latin typeface="Tahoma" pitchFamily="34" charset="0"/>
            </a:endParaRPr>
          </a:p>
        </p:txBody>
      </p:sp>
      <p:sp>
        <p:nvSpPr>
          <p:cNvPr id="5138441" name="Text Box 9"/>
          <p:cNvSpPr txBox="1">
            <a:spLocks noChangeArrowheads="1"/>
          </p:cNvSpPr>
          <p:nvPr/>
        </p:nvSpPr>
        <p:spPr bwMode="auto">
          <a:xfrm>
            <a:off x="2587625" y="5768975"/>
            <a:ext cx="153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 b="0" u="none">
                <a:latin typeface="Tahoma" pitchFamily="34" charset="0"/>
              </a:rPr>
              <a:t>Thoroughbreds</a:t>
            </a:r>
          </a:p>
        </p:txBody>
      </p:sp>
      <p:sp>
        <p:nvSpPr>
          <p:cNvPr id="5138442" name="Text Box 10"/>
          <p:cNvSpPr txBox="1">
            <a:spLocks noChangeArrowheads="1"/>
          </p:cNvSpPr>
          <p:nvPr/>
        </p:nvSpPr>
        <p:spPr bwMode="auto">
          <a:xfrm>
            <a:off x="3933825" y="5783263"/>
            <a:ext cx="16383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0" u="none">
                <a:latin typeface="Tahoma" pitchFamily="34" charset="0"/>
              </a:rPr>
              <a:t>We Have Finally </a:t>
            </a:r>
            <a:br>
              <a:rPr lang="en-US" sz="1200" b="0" u="none">
                <a:latin typeface="Tahoma" pitchFamily="34" charset="0"/>
              </a:rPr>
            </a:br>
            <a:r>
              <a:rPr lang="en-US" sz="1200" b="0" u="none">
                <a:latin typeface="Tahoma" pitchFamily="34" charset="0"/>
              </a:rPr>
              <a:t>Moved to the Right </a:t>
            </a:r>
            <a:br>
              <a:rPr lang="en-US" sz="1200" b="0" u="none">
                <a:latin typeface="Tahoma" pitchFamily="34" charset="0"/>
              </a:rPr>
            </a:br>
            <a:r>
              <a:rPr lang="en-US" sz="1200" b="0" u="none">
                <a:latin typeface="Tahoma" pitchFamily="34" charset="0"/>
              </a:rPr>
              <a:t>Side of the Curve</a:t>
            </a:r>
          </a:p>
        </p:txBody>
      </p:sp>
      <p:sp>
        <p:nvSpPr>
          <p:cNvPr id="5138443" name="Text Box 11"/>
          <p:cNvSpPr txBox="1">
            <a:spLocks noChangeArrowheads="1"/>
          </p:cNvSpPr>
          <p:nvPr/>
        </p:nvSpPr>
        <p:spPr bwMode="auto">
          <a:xfrm>
            <a:off x="1477963" y="5768975"/>
            <a:ext cx="1009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0" u="none">
                <a:latin typeface="Tahoma" pitchFamily="34" charset="0"/>
              </a:rPr>
              <a:t>Evangelists</a:t>
            </a:r>
          </a:p>
        </p:txBody>
      </p:sp>
      <p:sp>
        <p:nvSpPr>
          <p:cNvPr id="5138444" name="Text Box 12"/>
          <p:cNvSpPr txBox="1">
            <a:spLocks noChangeArrowheads="1"/>
          </p:cNvSpPr>
          <p:nvPr/>
        </p:nvSpPr>
        <p:spPr bwMode="auto">
          <a:xfrm>
            <a:off x="5559425" y="5791200"/>
            <a:ext cx="1120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0" u="none">
                <a:latin typeface="Tahoma" pitchFamily="34" charset="0"/>
              </a:rPr>
              <a:t>Beginners</a:t>
            </a:r>
          </a:p>
        </p:txBody>
      </p:sp>
      <p:sp>
        <p:nvSpPr>
          <p:cNvPr id="5138445" name="Text Box 13"/>
          <p:cNvSpPr txBox="1">
            <a:spLocks noChangeArrowheads="1"/>
          </p:cNvSpPr>
          <p:nvPr/>
        </p:nvSpPr>
        <p:spPr bwMode="auto">
          <a:xfrm>
            <a:off x="6743700" y="5791200"/>
            <a:ext cx="15478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0" u="none">
                <a:latin typeface="Tahoma" pitchFamily="34" charset="0"/>
              </a:rPr>
              <a:t>Being Dragged Kicking and Screaming</a:t>
            </a:r>
          </a:p>
        </p:txBody>
      </p:sp>
      <p:sp>
        <p:nvSpPr>
          <p:cNvPr id="5138446" name="Rectangle 8"/>
          <p:cNvSpPr>
            <a:spLocks noChangeArrowheads="1"/>
          </p:cNvSpPr>
          <p:nvPr/>
        </p:nvSpPr>
        <p:spPr bwMode="invGray">
          <a:xfrm>
            <a:off x="6375400" y="1227138"/>
            <a:ext cx="144463" cy="1444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138447" name="Rectangle 9"/>
          <p:cNvSpPr>
            <a:spLocks noChangeArrowheads="1"/>
          </p:cNvSpPr>
          <p:nvPr/>
        </p:nvSpPr>
        <p:spPr bwMode="invGray">
          <a:xfrm>
            <a:off x="6375400" y="1438275"/>
            <a:ext cx="144463" cy="1444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138448" name="Text Box 11"/>
          <p:cNvSpPr txBox="1">
            <a:spLocks noChangeArrowheads="1"/>
          </p:cNvSpPr>
          <p:nvPr/>
        </p:nvSpPr>
        <p:spPr bwMode="invGray">
          <a:xfrm>
            <a:off x="6619875" y="1204913"/>
            <a:ext cx="1908175" cy="182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 u="none">
                <a:latin typeface="Tahoma" pitchFamily="34" charset="0"/>
              </a:rPr>
              <a:t>How Clients Rank Law Firms</a:t>
            </a:r>
          </a:p>
        </p:txBody>
      </p:sp>
      <p:sp>
        <p:nvSpPr>
          <p:cNvPr id="5138449" name="Text Box 12"/>
          <p:cNvSpPr txBox="1">
            <a:spLocks noChangeArrowheads="1"/>
          </p:cNvSpPr>
          <p:nvPr/>
        </p:nvSpPr>
        <p:spPr bwMode="invGray">
          <a:xfrm>
            <a:off x="6619875" y="1419225"/>
            <a:ext cx="22542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 u="none">
                <a:latin typeface="Tahoma" pitchFamily="34" charset="0"/>
              </a:rPr>
              <a:t>How Law Firms Rank Themselves</a:t>
            </a:r>
          </a:p>
        </p:txBody>
      </p:sp>
      <p:sp>
        <p:nvSpPr>
          <p:cNvPr id="5138450" name="Text Box 16"/>
          <p:cNvSpPr txBox="1">
            <a:spLocks noChangeArrowheads="1"/>
          </p:cNvSpPr>
          <p:nvPr/>
        </p:nvSpPr>
        <p:spPr bwMode="invGray">
          <a:xfrm>
            <a:off x="1295400" y="992188"/>
            <a:ext cx="7543800" cy="136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sz="900" b="0" u="none">
                <a:solidFill>
                  <a:srgbClr val="B2B2B2"/>
                </a:solidFill>
                <a:latin typeface="Tahoma" pitchFamily="34" charset="0"/>
                <a:cs typeface="Times New Roman" pitchFamily="18" charset="0"/>
              </a:rPr>
              <a:t>When it comes to overall commitment to client service, how would you rate the partners in your firm?</a:t>
            </a:r>
          </a:p>
        </p:txBody>
      </p:sp>
      <p:sp>
        <p:nvSpPr>
          <p:cNvPr id="5138452" name="Rectangle 20"/>
          <p:cNvSpPr>
            <a:spLocks noGrp="1" noChangeArrowheads="1"/>
          </p:cNvSpPr>
          <p:nvPr>
            <p:ph type="title"/>
          </p:nvPr>
        </p:nvSpPr>
        <p:spPr>
          <a:xfrm>
            <a:off x="1295400" y="322263"/>
            <a:ext cx="6934200" cy="549275"/>
          </a:xfrm>
          <a:noFill/>
          <a:ln/>
        </p:spPr>
        <p:txBody>
          <a:bodyPr/>
          <a:lstStyle/>
          <a:p>
            <a:r>
              <a:rPr lang="en-US"/>
              <a:t>Clients Rank Client Service Performance </a:t>
            </a:r>
            <a:br>
              <a:rPr lang="en-US"/>
            </a:br>
            <a:r>
              <a:rPr lang="en-US"/>
              <a:t>Differently Than Law Firms Rank Themselves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40482" name="Object 2"/>
          <p:cNvGraphicFramePr>
            <a:graphicFrameLocks noChangeAspect="1"/>
          </p:cNvGraphicFramePr>
          <p:nvPr/>
        </p:nvGraphicFramePr>
        <p:xfrm>
          <a:off x="787400" y="1839913"/>
          <a:ext cx="8135938" cy="4051300"/>
        </p:xfrm>
        <a:graphic>
          <a:graphicData uri="http://schemas.openxmlformats.org/presentationml/2006/ole">
            <p:oleObj spid="_x0000_s5140482" name="Chart" r:id="rId4" imgW="8067675" imgH="4019550" progId="MSGraph.Chart.8">
              <p:embed followColorScheme="full"/>
            </p:oleObj>
          </a:graphicData>
        </a:graphic>
      </p:graphicFrame>
      <p:sp>
        <p:nvSpPr>
          <p:cNvPr id="5140483" name="Text Box 3"/>
          <p:cNvSpPr txBox="1">
            <a:spLocks noChangeArrowheads="1"/>
          </p:cNvSpPr>
          <p:nvPr/>
        </p:nvSpPr>
        <p:spPr bwMode="invGray">
          <a:xfrm>
            <a:off x="1295400" y="1524000"/>
            <a:ext cx="67833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400" u="none">
                <a:latin typeface="Tahoma" pitchFamily="34" charset="0"/>
              </a:rPr>
              <a:t>Commitment to Client Service</a:t>
            </a:r>
          </a:p>
          <a:p>
            <a:pPr algn="l">
              <a:lnSpc>
                <a:spcPct val="95000"/>
              </a:lnSpc>
            </a:pPr>
            <a:r>
              <a:rPr lang="en-US" sz="1000" b="0" u="none">
                <a:latin typeface="Tahoma" pitchFamily="34" charset="0"/>
              </a:rPr>
              <a:t>Percent of Respondents</a:t>
            </a:r>
          </a:p>
          <a:p>
            <a:pPr algn="l">
              <a:lnSpc>
                <a:spcPct val="95000"/>
              </a:lnSpc>
            </a:pPr>
            <a:endParaRPr lang="en-US" sz="1000" b="0" u="none">
              <a:latin typeface="Tahoma" pitchFamily="34" charset="0"/>
            </a:endParaRPr>
          </a:p>
        </p:txBody>
      </p:sp>
      <p:sp>
        <p:nvSpPr>
          <p:cNvPr id="5140484" name="Text Box 4"/>
          <p:cNvSpPr txBox="1">
            <a:spLocks noChangeArrowheads="1"/>
          </p:cNvSpPr>
          <p:nvPr/>
        </p:nvSpPr>
        <p:spPr bwMode="auto">
          <a:xfrm>
            <a:off x="2587625" y="5768975"/>
            <a:ext cx="153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 b="0" u="none">
                <a:latin typeface="Tahoma" pitchFamily="34" charset="0"/>
              </a:rPr>
              <a:t>Thoroughbreds</a:t>
            </a:r>
          </a:p>
        </p:txBody>
      </p:sp>
      <p:sp>
        <p:nvSpPr>
          <p:cNvPr id="5140485" name="Text Box 5"/>
          <p:cNvSpPr txBox="1">
            <a:spLocks noChangeArrowheads="1"/>
          </p:cNvSpPr>
          <p:nvPr/>
        </p:nvSpPr>
        <p:spPr bwMode="auto">
          <a:xfrm>
            <a:off x="3933825" y="5783263"/>
            <a:ext cx="16383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0" u="none">
                <a:latin typeface="Tahoma" pitchFamily="34" charset="0"/>
              </a:rPr>
              <a:t>We Have Finally </a:t>
            </a:r>
            <a:br>
              <a:rPr lang="en-US" sz="1200" b="0" u="none">
                <a:latin typeface="Tahoma" pitchFamily="34" charset="0"/>
              </a:rPr>
            </a:br>
            <a:r>
              <a:rPr lang="en-US" sz="1200" b="0" u="none">
                <a:latin typeface="Tahoma" pitchFamily="34" charset="0"/>
              </a:rPr>
              <a:t>Moved to the Right </a:t>
            </a:r>
            <a:br>
              <a:rPr lang="en-US" sz="1200" b="0" u="none">
                <a:latin typeface="Tahoma" pitchFamily="34" charset="0"/>
              </a:rPr>
            </a:br>
            <a:r>
              <a:rPr lang="en-US" sz="1200" b="0" u="none">
                <a:latin typeface="Tahoma" pitchFamily="34" charset="0"/>
              </a:rPr>
              <a:t>Side of the Curve</a:t>
            </a:r>
          </a:p>
        </p:txBody>
      </p:sp>
      <p:sp>
        <p:nvSpPr>
          <p:cNvPr id="5140486" name="Text Box 6"/>
          <p:cNvSpPr txBox="1">
            <a:spLocks noChangeArrowheads="1"/>
          </p:cNvSpPr>
          <p:nvPr/>
        </p:nvSpPr>
        <p:spPr bwMode="auto">
          <a:xfrm>
            <a:off x="1477963" y="5768975"/>
            <a:ext cx="1009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0" u="none">
                <a:latin typeface="Tahoma" pitchFamily="34" charset="0"/>
              </a:rPr>
              <a:t>Evangelists</a:t>
            </a:r>
          </a:p>
        </p:txBody>
      </p:sp>
      <p:sp>
        <p:nvSpPr>
          <p:cNvPr id="5140487" name="Text Box 7"/>
          <p:cNvSpPr txBox="1">
            <a:spLocks noChangeArrowheads="1"/>
          </p:cNvSpPr>
          <p:nvPr/>
        </p:nvSpPr>
        <p:spPr bwMode="auto">
          <a:xfrm>
            <a:off x="5559425" y="5791200"/>
            <a:ext cx="1120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0" u="none">
                <a:latin typeface="Tahoma" pitchFamily="34" charset="0"/>
              </a:rPr>
              <a:t>Beginners</a:t>
            </a:r>
          </a:p>
        </p:txBody>
      </p:sp>
      <p:sp>
        <p:nvSpPr>
          <p:cNvPr id="5140488" name="Text Box 8"/>
          <p:cNvSpPr txBox="1">
            <a:spLocks noChangeArrowheads="1"/>
          </p:cNvSpPr>
          <p:nvPr/>
        </p:nvSpPr>
        <p:spPr bwMode="auto">
          <a:xfrm>
            <a:off x="6743700" y="5791200"/>
            <a:ext cx="15478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0" u="none">
                <a:latin typeface="Tahoma" pitchFamily="34" charset="0"/>
              </a:rPr>
              <a:t>Being Dragged Kicking and Screaming</a:t>
            </a:r>
          </a:p>
        </p:txBody>
      </p:sp>
      <p:sp>
        <p:nvSpPr>
          <p:cNvPr id="5140489" name="Rectangle 8"/>
          <p:cNvSpPr>
            <a:spLocks noChangeArrowheads="1"/>
          </p:cNvSpPr>
          <p:nvPr/>
        </p:nvSpPr>
        <p:spPr bwMode="invGray">
          <a:xfrm>
            <a:off x="5575300" y="1227138"/>
            <a:ext cx="144463" cy="1444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140490" name="Rectangle 9"/>
          <p:cNvSpPr>
            <a:spLocks noChangeArrowheads="1"/>
          </p:cNvSpPr>
          <p:nvPr/>
        </p:nvSpPr>
        <p:spPr bwMode="invGray">
          <a:xfrm>
            <a:off x="5575300" y="1438275"/>
            <a:ext cx="144463" cy="1444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140491" name="Text Box 11"/>
          <p:cNvSpPr txBox="1">
            <a:spLocks noChangeArrowheads="1"/>
          </p:cNvSpPr>
          <p:nvPr/>
        </p:nvSpPr>
        <p:spPr bwMode="invGray">
          <a:xfrm>
            <a:off x="5819775" y="1204913"/>
            <a:ext cx="1908175" cy="182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 u="none">
                <a:latin typeface="Tahoma" pitchFamily="34" charset="0"/>
              </a:rPr>
              <a:t>How Clients Rank Law Firms</a:t>
            </a:r>
          </a:p>
        </p:txBody>
      </p:sp>
      <p:sp>
        <p:nvSpPr>
          <p:cNvPr id="5140492" name="Text Box 12"/>
          <p:cNvSpPr txBox="1">
            <a:spLocks noChangeArrowheads="1"/>
          </p:cNvSpPr>
          <p:nvPr/>
        </p:nvSpPr>
        <p:spPr bwMode="invGray">
          <a:xfrm>
            <a:off x="5819775" y="1419225"/>
            <a:ext cx="3006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 u="none">
                <a:latin typeface="Tahoma" pitchFamily="34" charset="0"/>
              </a:rPr>
              <a:t>How Managing Partners Rank their Law Firm</a:t>
            </a:r>
          </a:p>
        </p:txBody>
      </p:sp>
      <p:sp>
        <p:nvSpPr>
          <p:cNvPr id="5140493" name="Text Box 16"/>
          <p:cNvSpPr txBox="1">
            <a:spLocks noChangeArrowheads="1"/>
          </p:cNvSpPr>
          <p:nvPr/>
        </p:nvSpPr>
        <p:spPr bwMode="invGray">
          <a:xfrm>
            <a:off x="1295400" y="992188"/>
            <a:ext cx="7543800" cy="136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sz="900" b="0" u="none">
                <a:solidFill>
                  <a:srgbClr val="B2B2B2"/>
                </a:solidFill>
                <a:latin typeface="Tahoma" pitchFamily="34" charset="0"/>
                <a:cs typeface="Times New Roman" pitchFamily="18" charset="0"/>
              </a:rPr>
              <a:t>When it comes to overall commitment to client service, how would you rate the partners in your firm?</a:t>
            </a:r>
          </a:p>
        </p:txBody>
      </p:sp>
      <p:sp>
        <p:nvSpPr>
          <p:cNvPr id="5140494" name="Rectangle 14"/>
          <p:cNvSpPr>
            <a:spLocks noGrp="1" noChangeArrowheads="1"/>
          </p:cNvSpPr>
          <p:nvPr>
            <p:ph type="title"/>
          </p:nvPr>
        </p:nvSpPr>
        <p:spPr>
          <a:xfrm>
            <a:off x="1295400" y="322263"/>
            <a:ext cx="6934200" cy="549275"/>
          </a:xfrm>
          <a:noFill/>
          <a:ln/>
        </p:spPr>
        <p:txBody>
          <a:bodyPr/>
          <a:lstStyle/>
          <a:p>
            <a:r>
              <a:rPr lang="en-US"/>
              <a:t>Clients Rank Client Service Performance </a:t>
            </a:r>
            <a:br>
              <a:rPr lang="en-US"/>
            </a:br>
            <a:r>
              <a:rPr lang="en-US"/>
              <a:t>Differently Than Their Law Firm’s Managing Partners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0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322263"/>
            <a:ext cx="6934200" cy="549275"/>
          </a:xfrm>
        </p:spPr>
        <p:txBody>
          <a:bodyPr/>
          <a:lstStyle/>
          <a:p>
            <a:r>
              <a:rPr lang="en-US"/>
              <a:t>40.4% of Corporate Counsel Truly Satisfied </a:t>
            </a:r>
            <a:br>
              <a:rPr lang="en-US"/>
            </a:br>
            <a:r>
              <a:rPr lang="en-US"/>
              <a:t>with Their Primary Law Firm</a:t>
            </a:r>
          </a:p>
        </p:txBody>
      </p:sp>
      <p:sp>
        <p:nvSpPr>
          <p:cNvPr id="4930563" name="Text Box 3"/>
          <p:cNvSpPr txBox="1">
            <a:spLocks noChangeArrowheads="1"/>
          </p:cNvSpPr>
          <p:nvPr/>
        </p:nvSpPr>
        <p:spPr bwMode="invGray">
          <a:xfrm>
            <a:off x="1730375" y="1712913"/>
            <a:ext cx="2438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400" b="0" u="none">
                <a:latin typeface="Tahoma" pitchFamily="34" charset="0"/>
              </a:rPr>
              <a:t>40.4% of Corporate Counsel Recommend Their Primary Law Firm First</a:t>
            </a:r>
          </a:p>
        </p:txBody>
      </p:sp>
      <p:graphicFrame>
        <p:nvGraphicFramePr>
          <p:cNvPr id="4930564" name="Object 4"/>
          <p:cNvGraphicFramePr>
            <a:graphicFrameLocks noChangeAspect="1"/>
          </p:cNvGraphicFramePr>
          <p:nvPr/>
        </p:nvGraphicFramePr>
        <p:xfrm>
          <a:off x="2417763" y="2287588"/>
          <a:ext cx="4359275" cy="2627312"/>
        </p:xfrm>
        <a:graphic>
          <a:graphicData uri="http://schemas.openxmlformats.org/presentationml/2006/ole">
            <p:oleObj spid="_x0000_s4930564" name="Chart" r:id="rId4" imgW="4371975" imgH="2628900" progId="MSGraph.Chart.8">
              <p:embed followColorScheme="full"/>
            </p:oleObj>
          </a:graphicData>
        </a:graphic>
      </p:graphicFrame>
      <p:sp>
        <p:nvSpPr>
          <p:cNvPr id="4930565" name="Text Box 5"/>
          <p:cNvSpPr txBox="1">
            <a:spLocks noChangeArrowheads="1"/>
          </p:cNvSpPr>
          <p:nvPr/>
        </p:nvSpPr>
        <p:spPr bwMode="invGray">
          <a:xfrm>
            <a:off x="1312863" y="5454650"/>
            <a:ext cx="698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 sz="1800" b="0" u="none">
                <a:solidFill>
                  <a:schemeClr val="accent2"/>
                </a:solidFill>
                <a:latin typeface="Tahoma" pitchFamily="34" charset="0"/>
              </a:rPr>
              <a:t>The Gold Standard in Measuring Client Satisfaction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TI Template Cleaned_03-21-08">
  <a:themeElements>
    <a:clrScheme name="">
      <a:dk1>
        <a:srgbClr val="BABFEC"/>
      </a:dk1>
      <a:lt1>
        <a:srgbClr val="FFFFFF"/>
      </a:lt1>
      <a:dk2>
        <a:srgbClr val="273157"/>
      </a:dk2>
      <a:lt2>
        <a:srgbClr val="0598FF"/>
      </a:lt2>
      <a:accent1>
        <a:srgbClr val="3753FF"/>
      </a:accent1>
      <a:accent2>
        <a:srgbClr val="E2BE4C"/>
      </a:accent2>
      <a:accent3>
        <a:srgbClr val="ACADB4"/>
      </a:accent3>
      <a:accent4>
        <a:srgbClr val="DADADA"/>
      </a:accent4>
      <a:accent5>
        <a:srgbClr val="AEB3FF"/>
      </a:accent5>
      <a:accent6>
        <a:srgbClr val="CDAC44"/>
      </a:accent6>
      <a:hlink>
        <a:srgbClr val="FF8E01"/>
      </a:hlink>
      <a:folHlink>
        <a:srgbClr val="990E35"/>
      </a:folHlink>
    </a:clrScheme>
    <a:fontScheme name="BTI Template Cleaned_03-21-08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TI Template Cleaned_03-21-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TI Template Cleaned_03-21-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009900"/>
        </a:accent1>
        <a:accent2>
          <a:srgbClr val="CC0000"/>
        </a:accent2>
        <a:accent3>
          <a:srgbClr val="AAAAFF"/>
        </a:accent3>
        <a:accent4>
          <a:srgbClr val="DADADA"/>
        </a:accent4>
        <a:accent5>
          <a:srgbClr val="AACAAA"/>
        </a:accent5>
        <a:accent6>
          <a:srgbClr val="B90000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TI Template Cleaned_03-21-08 9">
        <a:dk1>
          <a:srgbClr val="000066"/>
        </a:dk1>
        <a:lt1>
          <a:srgbClr val="C0C0C0"/>
        </a:lt1>
        <a:dk2>
          <a:srgbClr val="006699"/>
        </a:dk2>
        <a:lt2>
          <a:srgbClr val="99CCFF"/>
        </a:lt2>
        <a:accent1>
          <a:srgbClr val="0099CC"/>
        </a:accent1>
        <a:accent2>
          <a:srgbClr val="33CCCC"/>
        </a:accent2>
        <a:accent3>
          <a:srgbClr val="DCDCDC"/>
        </a:accent3>
        <a:accent4>
          <a:srgbClr val="000056"/>
        </a:accent4>
        <a:accent5>
          <a:srgbClr val="AACAE2"/>
        </a:accent5>
        <a:accent6>
          <a:srgbClr val="2DB9B9"/>
        </a:accent6>
        <a:hlink>
          <a:srgbClr val="0000FF"/>
        </a:hlink>
        <a:folHlink>
          <a:srgbClr val="99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10">
        <a:dk1>
          <a:srgbClr val="000066"/>
        </a:dk1>
        <a:lt1>
          <a:srgbClr val="DADDE4"/>
        </a:lt1>
        <a:dk2>
          <a:srgbClr val="006699"/>
        </a:dk2>
        <a:lt2>
          <a:srgbClr val="99CCFF"/>
        </a:lt2>
        <a:accent1>
          <a:srgbClr val="0099CC"/>
        </a:accent1>
        <a:accent2>
          <a:srgbClr val="33CCCC"/>
        </a:accent2>
        <a:accent3>
          <a:srgbClr val="EAEBEF"/>
        </a:accent3>
        <a:accent4>
          <a:srgbClr val="000056"/>
        </a:accent4>
        <a:accent5>
          <a:srgbClr val="AACAE2"/>
        </a:accent5>
        <a:accent6>
          <a:srgbClr val="2DB9B9"/>
        </a:accent6>
        <a:hlink>
          <a:srgbClr val="0000FF"/>
        </a:hlink>
        <a:folHlink>
          <a:srgbClr val="99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11">
        <a:dk1>
          <a:srgbClr val="000066"/>
        </a:dk1>
        <a:lt1>
          <a:srgbClr val="DADDE4"/>
        </a:lt1>
        <a:dk2>
          <a:srgbClr val="006699"/>
        </a:dk2>
        <a:lt2>
          <a:srgbClr val="99CCFF"/>
        </a:lt2>
        <a:accent1>
          <a:srgbClr val="0099CC"/>
        </a:accent1>
        <a:accent2>
          <a:srgbClr val="33CCCC"/>
        </a:accent2>
        <a:accent3>
          <a:srgbClr val="EAEBEF"/>
        </a:accent3>
        <a:accent4>
          <a:srgbClr val="000056"/>
        </a:accent4>
        <a:accent5>
          <a:srgbClr val="AACAE2"/>
        </a:accent5>
        <a:accent6>
          <a:srgbClr val="2DB9B9"/>
        </a:accent6>
        <a:hlink>
          <a:srgbClr val="00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12">
        <a:dk1>
          <a:srgbClr val="000066"/>
        </a:dk1>
        <a:lt1>
          <a:srgbClr val="DADDE4"/>
        </a:lt1>
        <a:dk2>
          <a:srgbClr val="006699"/>
        </a:dk2>
        <a:lt2>
          <a:srgbClr val="99CCFF"/>
        </a:lt2>
        <a:accent1>
          <a:srgbClr val="0099CC"/>
        </a:accent1>
        <a:accent2>
          <a:srgbClr val="33CCCC"/>
        </a:accent2>
        <a:accent3>
          <a:srgbClr val="EAEBEF"/>
        </a:accent3>
        <a:accent4>
          <a:srgbClr val="000056"/>
        </a:accent4>
        <a:accent5>
          <a:srgbClr val="AACAE2"/>
        </a:accent5>
        <a:accent6>
          <a:srgbClr val="2DB9B9"/>
        </a:accent6>
        <a:hlink>
          <a:srgbClr val="525C71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13">
        <a:dk1>
          <a:srgbClr val="000066"/>
        </a:dk1>
        <a:lt1>
          <a:srgbClr val="DADDE4"/>
        </a:lt1>
        <a:dk2>
          <a:srgbClr val="006699"/>
        </a:dk2>
        <a:lt2>
          <a:srgbClr val="99CCFF"/>
        </a:lt2>
        <a:accent1>
          <a:srgbClr val="0099CC"/>
        </a:accent1>
        <a:accent2>
          <a:srgbClr val="33CCCC"/>
        </a:accent2>
        <a:accent3>
          <a:srgbClr val="EAEBEF"/>
        </a:accent3>
        <a:accent4>
          <a:srgbClr val="000056"/>
        </a:accent4>
        <a:accent5>
          <a:srgbClr val="AACAE2"/>
        </a:accent5>
        <a:accent6>
          <a:srgbClr val="2DB9B9"/>
        </a:accent6>
        <a:hlink>
          <a:srgbClr val="525C71"/>
        </a:hlink>
        <a:folHlink>
          <a:srgbClr val="7A85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TI Template Cleaned_03-21-08 14">
        <a:dk1>
          <a:srgbClr val="99CCFF"/>
        </a:dk1>
        <a:lt1>
          <a:srgbClr val="FFFFFF"/>
        </a:lt1>
        <a:dk2>
          <a:srgbClr val="DADDE4"/>
        </a:dk2>
        <a:lt2>
          <a:srgbClr val="99CCFF"/>
        </a:lt2>
        <a:accent1>
          <a:srgbClr val="0099CC"/>
        </a:accent1>
        <a:accent2>
          <a:srgbClr val="33CCCC"/>
        </a:accent2>
        <a:accent3>
          <a:srgbClr val="EAEBEF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525C71"/>
        </a:hlink>
        <a:folHlink>
          <a:srgbClr val="7A85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TI Template Cleaned_03-21-08 15">
        <a:dk1>
          <a:srgbClr val="99CCFF"/>
        </a:dk1>
        <a:lt1>
          <a:srgbClr val="FFFFFF"/>
        </a:lt1>
        <a:dk2>
          <a:srgbClr val="0D0253"/>
        </a:dk2>
        <a:lt2>
          <a:srgbClr val="CC9900"/>
        </a:lt2>
        <a:accent1>
          <a:srgbClr val="0099CC"/>
        </a:accent1>
        <a:accent2>
          <a:srgbClr val="33CCCC"/>
        </a:accent2>
        <a:accent3>
          <a:srgbClr val="AAAAB3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525C71"/>
        </a:hlink>
        <a:folHlink>
          <a:srgbClr val="7A85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TI Template Cleaned_03-21-08 16">
        <a:dk1>
          <a:srgbClr val="99CCFF"/>
        </a:dk1>
        <a:lt1>
          <a:srgbClr val="FFFFFF"/>
        </a:lt1>
        <a:dk2>
          <a:srgbClr val="0D0253"/>
        </a:dk2>
        <a:lt2>
          <a:srgbClr val="CCCC00"/>
        </a:lt2>
        <a:accent1>
          <a:srgbClr val="0099CC"/>
        </a:accent1>
        <a:accent2>
          <a:srgbClr val="33CCCC"/>
        </a:accent2>
        <a:accent3>
          <a:srgbClr val="AAAAB3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525C71"/>
        </a:hlink>
        <a:folHlink>
          <a:srgbClr val="7A859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BTI Template Cleaned_03-21-08</Template>
  <TotalTime>10604</TotalTime>
  <Words>1087</Words>
  <Application>Microsoft Office PowerPoint</Application>
  <PresentationFormat>On-screen Show (4:3)</PresentationFormat>
  <Paragraphs>349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Optima Oblique</vt:lpstr>
      <vt:lpstr>Tahoma</vt:lpstr>
      <vt:lpstr>Wingdings</vt:lpstr>
      <vt:lpstr>Wingdings 2</vt:lpstr>
      <vt:lpstr>Times New Roman</vt:lpstr>
      <vt:lpstr>Arial</vt:lpstr>
      <vt:lpstr>Verdana</vt:lpstr>
      <vt:lpstr>BTI Template Cleaned_03-21-08</vt:lpstr>
      <vt:lpstr>Microsoft Graph 2000 Chart</vt:lpstr>
      <vt:lpstr>Microsoft Graph Chart</vt:lpstr>
      <vt:lpstr>Who’s Bluffing Whom? Law Firm Self Perceptions</vt:lpstr>
      <vt:lpstr>The BTI Approach</vt:lpstr>
      <vt:lpstr>Corporate Counsel Slash Legal Spending— Average Spending on Legal Affairs Drops by 4.3%</vt:lpstr>
      <vt:lpstr>Mid-Sized Clients Rely on 6 Core Law Firms </vt:lpstr>
      <vt:lpstr>Fortune 1000 Clients Rely on 11 Core Law Firms </vt:lpstr>
      <vt:lpstr>Slide 5</vt:lpstr>
      <vt:lpstr>Clients Rank Client Service Performance  Differently Than Law Firms Rank Themselves</vt:lpstr>
      <vt:lpstr>Clients Rank Client Service Performance  Differently Than Their Law Firm’s Managing Partners</vt:lpstr>
      <vt:lpstr>40.4% of Corporate Counsel Truly Satisfied  with Their Primary Law Firm</vt:lpstr>
      <vt:lpstr>17 Drive Client Relationships  4 Activities Drive Superior Service Score</vt:lpstr>
      <vt:lpstr>Top 4 Differentiating Factors Drive Superior Client Satisfaction</vt:lpstr>
      <vt:lpstr>The Client Allegiance Premium</vt:lpstr>
      <vt:lpstr>Just 12.9% of Clients Pledge Allegiance to Their Primary Law Firms</vt:lpstr>
      <vt:lpstr>4 Law Firms Shine as Client Allegiance Leaders</vt:lpstr>
      <vt:lpstr>Other Law Firms that Stand Out for Client Loyalty</vt:lpstr>
      <vt:lpstr>Client Allegiance Brings Substantial Rewards— 19.5% Rate Premium</vt:lpstr>
      <vt:lpstr>35.6% Faster Revenue Growth</vt:lpstr>
      <vt:lpstr>Slide 17</vt:lpstr>
      <vt:lpstr>Three Differentiators Attract Clients </vt:lpstr>
      <vt:lpstr>Innovative Law Firms Earn 18.4% Higher  Compound Annual Growth than the Top 200 Law Firms</vt:lpstr>
      <vt:lpstr>Proven Strategies for Success</vt:lpstr>
      <vt:lpstr>Slide 21</vt:lpstr>
      <vt:lpstr>Slide 22</vt:lpstr>
      <vt:lpstr>Who’s Bluffing Who? Law Firm Self Perceptions</vt:lpstr>
    </vt:vector>
  </TitlesOfParts>
  <Company>BTI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Benchmarking In-House Counsel Management Practices: Staffing, Spending, Goals and Objectives</dc:title>
  <dc:creator>Jen Petrone</dc:creator>
  <cp:lastModifiedBy>Cameron J Fuller</cp:lastModifiedBy>
  <cp:revision>186</cp:revision>
  <dcterms:created xsi:type="dcterms:W3CDTF">2009-05-05T20:21:20Z</dcterms:created>
  <dcterms:modified xsi:type="dcterms:W3CDTF">2009-10-23T19:12:09Z</dcterms:modified>
</cp:coreProperties>
</file>