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5"/>
  </p:notesMasterIdLst>
  <p:handoutMasterIdLst>
    <p:handoutMasterId r:id="rId36"/>
  </p:handoutMasterIdLst>
  <p:sldIdLst>
    <p:sldId id="303" r:id="rId3"/>
    <p:sldId id="297" r:id="rId4"/>
    <p:sldId id="304" r:id="rId5"/>
    <p:sldId id="306" r:id="rId6"/>
    <p:sldId id="305" r:id="rId7"/>
    <p:sldId id="307" r:id="rId8"/>
    <p:sldId id="308" r:id="rId9"/>
    <p:sldId id="309" r:id="rId10"/>
    <p:sldId id="311" r:id="rId11"/>
    <p:sldId id="310" r:id="rId12"/>
    <p:sldId id="313" r:id="rId13"/>
    <p:sldId id="312" r:id="rId14"/>
    <p:sldId id="314" r:id="rId15"/>
    <p:sldId id="315" r:id="rId16"/>
    <p:sldId id="317" r:id="rId17"/>
    <p:sldId id="318" r:id="rId18"/>
    <p:sldId id="316" r:id="rId19"/>
    <p:sldId id="319" r:id="rId20"/>
    <p:sldId id="320" r:id="rId21"/>
    <p:sldId id="321" r:id="rId22"/>
    <p:sldId id="323" r:id="rId23"/>
    <p:sldId id="322" r:id="rId24"/>
    <p:sldId id="324" r:id="rId25"/>
    <p:sldId id="325" r:id="rId26"/>
    <p:sldId id="326" r:id="rId27"/>
    <p:sldId id="327" r:id="rId28"/>
    <p:sldId id="328" r:id="rId29"/>
    <p:sldId id="329" r:id="rId30"/>
    <p:sldId id="331" r:id="rId31"/>
    <p:sldId id="330" r:id="rId32"/>
    <p:sldId id="332" r:id="rId33"/>
    <p:sldId id="333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33"/>
    <a:srgbClr val="FFFF99"/>
    <a:srgbClr val="FFFFCC"/>
    <a:srgbClr val="FF9999"/>
    <a:srgbClr val="66FF66"/>
    <a:srgbClr val="990033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1" autoAdjust="0"/>
    <p:restoredTop sz="94614" autoAdjust="0"/>
  </p:normalViewPr>
  <p:slideViewPr>
    <p:cSldViewPr snapToGrid="0">
      <p:cViewPr varScale="1">
        <p:scale>
          <a:sx n="75" d="100"/>
          <a:sy n="75" d="100"/>
        </p:scale>
        <p:origin x="-996" y="-84"/>
      </p:cViewPr>
      <p:guideLst>
        <p:guide orient="horz" pos="2206"/>
        <p:guide pos="2889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656" y="-90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178912-346E-43F1-BBBE-F3767095C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7E4B0B7-53A5-43BC-BBFE-6B0322DA2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2216150"/>
            <a:ext cx="7461250" cy="152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625" y="4041775"/>
            <a:ext cx="6145213" cy="1822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8575" y="76200"/>
            <a:ext cx="1974850" cy="6035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8" y="76200"/>
            <a:ext cx="5773737" cy="6035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2216150"/>
            <a:ext cx="7461250" cy="152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625" y="4041775"/>
            <a:ext cx="6145213" cy="1822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583113"/>
            <a:ext cx="7461250" cy="1417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3022600"/>
            <a:ext cx="7461250" cy="15605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403350"/>
            <a:ext cx="38735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338" y="1403350"/>
            <a:ext cx="387508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5750"/>
            <a:ext cx="7900987" cy="1189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1597025"/>
            <a:ext cx="3878262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38" y="2262188"/>
            <a:ext cx="3878262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9288" y="1597025"/>
            <a:ext cx="3881437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59288" y="2262188"/>
            <a:ext cx="3881437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4163"/>
            <a:ext cx="2887662" cy="1208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175" y="284163"/>
            <a:ext cx="4908550" cy="6088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738" y="1492250"/>
            <a:ext cx="2887662" cy="4879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850" y="4992688"/>
            <a:ext cx="5267325" cy="588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850" y="636588"/>
            <a:ext cx="5267325" cy="42799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0850" y="5581650"/>
            <a:ext cx="5267325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8575" y="76200"/>
            <a:ext cx="1974850" cy="6035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8" y="76200"/>
            <a:ext cx="5773737" cy="6035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76200"/>
            <a:ext cx="74818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403350"/>
            <a:ext cx="38735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78338" y="1403350"/>
            <a:ext cx="3875087" cy="2278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78338" y="3833813"/>
            <a:ext cx="3875087" cy="2278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583113"/>
            <a:ext cx="7461250" cy="1417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3022600"/>
            <a:ext cx="7461250" cy="15605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403350"/>
            <a:ext cx="38735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338" y="1403350"/>
            <a:ext cx="387508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5750"/>
            <a:ext cx="7900987" cy="1189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1597025"/>
            <a:ext cx="3878262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38" y="2262188"/>
            <a:ext cx="3878262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9288" y="1597025"/>
            <a:ext cx="3881437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59288" y="2262188"/>
            <a:ext cx="3881437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4163"/>
            <a:ext cx="2887662" cy="1208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175" y="284163"/>
            <a:ext cx="4908550" cy="6088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738" y="1492250"/>
            <a:ext cx="2887662" cy="4879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850" y="4992688"/>
            <a:ext cx="5267325" cy="588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850" y="636588"/>
            <a:ext cx="5267325" cy="42799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0850" y="5581650"/>
            <a:ext cx="5267325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Inside 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</p:spPr>
      </p:pic>
      <p:pic>
        <p:nvPicPr>
          <p:cNvPr id="1040" name="Picture 16" descr="JWS (2007)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4650" y="5884863"/>
            <a:ext cx="712788" cy="973137"/>
          </a:xfrm>
          <a:prstGeom prst="rect">
            <a:avLst/>
          </a:prstGeom>
          <a:noFill/>
        </p:spPr>
      </p:pic>
      <p:pic>
        <p:nvPicPr>
          <p:cNvPr id="1041" name="Picture 17" descr="logo - correcte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50938" y="6172200"/>
            <a:ext cx="2668587" cy="4937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54013" indent="-354013" algn="l" defTabSz="944563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6763" indent="-293688" algn="l" defTabSz="9445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79513" indent="-234950" algn="l" defTabSz="944563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52588" indent="-236538" algn="l" defTabSz="944563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1256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828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30400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972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9544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Inside pa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</p:spPr>
      </p:pic>
      <p:pic>
        <p:nvPicPr>
          <p:cNvPr id="2062" name="Picture 14" descr="ta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53200" y="6138863"/>
            <a:ext cx="2362200" cy="490537"/>
          </a:xfrm>
          <a:prstGeom prst="rect">
            <a:avLst/>
          </a:prstGeom>
          <a:noFill/>
        </p:spPr>
      </p:pic>
      <p:pic>
        <p:nvPicPr>
          <p:cNvPr id="2063" name="Picture 15" descr="JWS (2007)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37500" y="0"/>
            <a:ext cx="1216025" cy="1662113"/>
          </a:xfrm>
          <a:prstGeom prst="rect">
            <a:avLst/>
          </a:prstGeom>
          <a:noFill/>
        </p:spPr>
      </p:pic>
      <p:pic>
        <p:nvPicPr>
          <p:cNvPr id="2064" name="Picture 16" descr="logo - corrected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50938" y="6172200"/>
            <a:ext cx="2668587" cy="4937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54013" indent="-354013" algn="l" defTabSz="944563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6763" indent="-293688" algn="l" defTabSz="9445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79513" indent="-234950" algn="l" defTabSz="944563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52588" indent="-236538" algn="l" defTabSz="944563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1256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828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30400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972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9544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019550" y="6213475"/>
            <a:ext cx="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08050">
              <a:lnSpc>
                <a:spcPct val="85000"/>
              </a:lnSpc>
            </a:pPr>
            <a:endParaRPr lang="en-US" sz="20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19550" y="6213475"/>
            <a:ext cx="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08050">
              <a:lnSpc>
                <a:spcPct val="85000"/>
              </a:lnSpc>
            </a:pPr>
            <a:endParaRPr lang="en-US" sz="2000"/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2462212" y="1350963"/>
            <a:ext cx="66817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/>
              <a:t>Strategic Planning and Implementation</a:t>
            </a:r>
          </a:p>
          <a:p>
            <a:pPr algn="ctr"/>
            <a:endParaRPr lang="en-US" sz="2500" b="1"/>
          </a:p>
          <a:p>
            <a:pPr algn="ctr"/>
            <a:r>
              <a:rPr lang="en-US" sz="2500" b="1"/>
              <a:t>Using the Balanced Scorecard</a:t>
            </a:r>
            <a:endParaRPr lang="en-US" sz="2500"/>
          </a:p>
          <a:p>
            <a:pPr algn="ctr"/>
            <a:r>
              <a:rPr lang="en-US" sz="2500"/>
              <a:t> </a:t>
            </a:r>
            <a:endParaRPr lang="en-US" sz="2500" b="1"/>
          </a:p>
        </p:txBody>
      </p:sp>
      <p:sp>
        <p:nvSpPr>
          <p:cNvPr id="3080" name="Text Box 38"/>
          <p:cNvSpPr txBox="1">
            <a:spLocks noChangeArrowheads="1"/>
          </p:cNvSpPr>
          <p:nvPr/>
        </p:nvSpPr>
        <p:spPr bwMode="auto">
          <a:xfrm>
            <a:off x="3019425" y="3019425"/>
            <a:ext cx="54149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October 27, </a:t>
            </a:r>
            <a:r>
              <a:rPr lang="en-US" sz="1600" b="1" dirty="0"/>
              <a:t>2009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John W. Sterling</a:t>
            </a:r>
          </a:p>
          <a:p>
            <a:pPr algn="ctr"/>
            <a:r>
              <a:rPr lang="en-US" sz="1600" b="1" dirty="0"/>
              <a:t>Partner</a:t>
            </a:r>
          </a:p>
          <a:p>
            <a:pPr algn="ctr"/>
            <a:r>
              <a:rPr lang="en-US" sz="1600" b="1" dirty="0"/>
              <a:t>Smock Sterling Strategic Management Consultants</a:t>
            </a:r>
          </a:p>
          <a:p>
            <a:pPr algn="ctr"/>
            <a:r>
              <a:rPr lang="en-US" sz="1600" b="1" dirty="0"/>
              <a:t>Lake Bluff, IL</a:t>
            </a:r>
          </a:p>
          <a:p>
            <a:pPr algn="ctr"/>
            <a:r>
              <a:rPr lang="en-US" sz="1600" b="1" dirty="0"/>
              <a:t>(847) 457-6122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</a:rPr>
              <a:t>jsterling@smocksterling.com</a:t>
            </a:r>
          </a:p>
        </p:txBody>
      </p:sp>
      <p:pic>
        <p:nvPicPr>
          <p:cNvPr id="3082" name="Picture 10" descr="JWS (2007)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8" y="2111375"/>
            <a:ext cx="2130425" cy="29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Financial Dimensions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The importance of (obsession with) PPEP grew steadily over the past decade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PPEP is a legitimate measure of financial performance – and it has become the de facto yardstick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Remember – there is a numerator and a denominator…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Financial Dimensions (Cont’d)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The numerator has many levers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863" y="2324100"/>
            <a:ext cx="6783387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Financial Dimensions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The denominator has one lever – the number of equity partners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The euphemism for managing the denominator – </a:t>
            </a:r>
            <a:r>
              <a:rPr lang="en-US" i="1" smtClean="0"/>
              <a:t>“financial engineering”</a:t>
            </a:r>
            <a:r>
              <a:rPr lang="en-US" smtClean="0"/>
              <a:t> – is just another way of saying de-equitization and/or firing partners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It is reasonable to expect the business model to change in the coming years – and to expect equity ranks to continue to tighten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But, the balanced scorecard (and strategy development more broadly) is not about managing the denominator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The Balanced Scorecard – Client Dimension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What do we (want to) look like to our clients?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How do we know when we have achieved that?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dirty="0" smtClean="0"/>
              <a:t>Client diversification (breadth and diversity of client relationships)</a:t>
            </a:r>
          </a:p>
          <a:p>
            <a:pPr marL="1371600" lvl="2" indent="-46513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û"/>
            </a:pPr>
            <a:r>
              <a:rPr lang="en-US" sz="1800" dirty="0" smtClean="0"/>
              <a:t>Number of clients at defined threshold</a:t>
            </a:r>
          </a:p>
          <a:p>
            <a:pPr marL="1371600" lvl="2" indent="-46513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û"/>
            </a:pPr>
            <a:r>
              <a:rPr lang="en-US" sz="1800" dirty="0" smtClean="0"/>
              <a:t>No clients representing defined percentage of fees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Large/Institutional relationship</a:t>
            </a:r>
          </a:p>
          <a:p>
            <a:pPr marL="1371600" lvl="2" indent="-46513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û"/>
            </a:pPr>
            <a:r>
              <a:rPr lang="en-US" sz="1800" dirty="0" smtClean="0"/>
              <a:t>% of fees from large transactions/cases</a:t>
            </a:r>
          </a:p>
          <a:p>
            <a:pPr marL="1371600" lvl="2" indent="-46513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û"/>
            </a:pPr>
            <a:r>
              <a:rPr lang="en-US" sz="1800" dirty="0" smtClean="0"/>
              <a:t>% of fees from clients over threshold level</a:t>
            </a:r>
          </a:p>
          <a:p>
            <a:pPr marL="1371600" lvl="2" indent="-46513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û"/>
            </a:pPr>
            <a:r>
              <a:rPr lang="en-US" sz="1800" dirty="0" smtClean="0"/>
              <a:t>Increase in number of large relationships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Depth and breadth of relationships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Client satisfaction scores/feedback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Third party rankings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Client Dimension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913" y="1944688"/>
            <a:ext cx="53292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973" name="Text Box 31"/>
          <p:cNvSpPr txBox="1">
            <a:spLocks noChangeArrowheads="1"/>
          </p:cNvSpPr>
          <p:nvPr/>
        </p:nvSpPr>
        <p:spPr bwMode="auto">
          <a:xfrm>
            <a:off x="457200" y="5578475"/>
            <a:ext cx="259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264C"/>
                </a:solidFill>
              </a:rPr>
              <a:t>Source</a:t>
            </a:r>
            <a:r>
              <a:rPr lang="en-US" sz="1200">
                <a:solidFill>
                  <a:srgbClr val="00264C"/>
                </a:solidFill>
              </a:rPr>
              <a:t>: Redwood Analytics</a:t>
            </a:r>
            <a:endParaRPr lang="en-US" sz="1200" b="1">
              <a:solidFill>
                <a:srgbClr val="0026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Client Dimension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</p:txBody>
      </p:sp>
      <p:sp>
        <p:nvSpPr>
          <p:cNvPr id="86021" name="Text Box 31"/>
          <p:cNvSpPr txBox="1">
            <a:spLocks noChangeArrowheads="1"/>
          </p:cNvSpPr>
          <p:nvPr/>
        </p:nvSpPr>
        <p:spPr bwMode="auto">
          <a:xfrm>
            <a:off x="457200" y="5578475"/>
            <a:ext cx="259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264C"/>
                </a:solidFill>
              </a:rPr>
              <a:t>Source</a:t>
            </a:r>
            <a:r>
              <a:rPr lang="en-US" sz="1200">
                <a:solidFill>
                  <a:srgbClr val="00264C"/>
                </a:solidFill>
              </a:rPr>
              <a:t>: Redwood Analytics</a:t>
            </a:r>
            <a:endParaRPr lang="en-US" sz="1200" b="1">
              <a:solidFill>
                <a:srgbClr val="00264C"/>
              </a:solidFill>
            </a:endParaRPr>
          </a:p>
        </p:txBody>
      </p:sp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963" y="1885950"/>
            <a:ext cx="5521325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Client Dimension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</p:txBody>
      </p:sp>
      <p:sp>
        <p:nvSpPr>
          <p:cNvPr id="87044" name="Text Box 31"/>
          <p:cNvSpPr txBox="1">
            <a:spLocks noChangeArrowheads="1"/>
          </p:cNvSpPr>
          <p:nvPr/>
        </p:nvSpPr>
        <p:spPr bwMode="auto">
          <a:xfrm>
            <a:off x="457200" y="5578475"/>
            <a:ext cx="3333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264C"/>
                </a:solidFill>
              </a:rPr>
              <a:t>Source</a:t>
            </a:r>
            <a:r>
              <a:rPr lang="en-US" sz="1200">
                <a:solidFill>
                  <a:srgbClr val="00264C"/>
                </a:solidFill>
              </a:rPr>
              <a:t>: Stanford Research Institute</a:t>
            </a:r>
            <a:endParaRPr lang="en-US" sz="1200" b="1">
              <a:solidFill>
                <a:srgbClr val="00264C"/>
              </a:solidFill>
            </a:endParaRPr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2224088"/>
            <a:ext cx="61229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The Balanced Scorecard – Business Process Dimension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Focus should be on processes that have a genuine impact on financial performance, on client satisfaction/experiences, or – ideally – on both fronts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Remember the demise of TQM and “Clients First” programs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Most meaningful business processes occur in one of two places in a law firm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dirty="0" smtClean="0"/>
              <a:t>In practice groups – the closer to the delivery of services, the more meaningful the process 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In administrative functions – accounting, procurement, technology management, etc.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Time capture, billing and collection cycles are often low hanging fruit and link directly to realization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Business Process Dimension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A brief word about alternative fee approaches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Understand your costs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Understand the clients’ motivations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smtClean="0"/>
              <a:t>Saving money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Predictability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Shared risk</a:t>
            </a:r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80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Business process is integral to aligning the two (costs and client motivations) – the solution is a by-product of that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People and Capabilities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Learning and growth is about people, capabilities and tools that support them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People measures are often (too often) soft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Some hard (and hard to achieve) measures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smtClean="0"/>
              <a:t>Associate recruiting and retention statistics/targets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Diversity statistics and targets (relative to competition)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Equity partner performance and standards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External recognition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Organizational capability analyses – gap analysis can focus and prioritize resources and initiatives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Post-recession balancing act – clients/profits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The balanced scorecard – a tool designed for this issue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dirty="0" smtClean="0"/>
              <a:t>What it is and how it works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Looking at the four dimensions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Pragmatic steps to using the tool in a professional service firm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Case studies (time permitting)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Q&amp;A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People and Capabilities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</p:txBody>
      </p:sp>
      <p:pic>
        <p:nvPicPr>
          <p:cNvPr id="90117" name="Picture 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81213"/>
            <a:ext cx="332740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8" name="Text Box 60"/>
          <p:cNvSpPr txBox="1">
            <a:spLocks noChangeArrowheads="1"/>
          </p:cNvSpPr>
          <p:nvPr/>
        </p:nvSpPr>
        <p:spPr bwMode="auto">
          <a:xfrm>
            <a:off x="1566863" y="1824038"/>
            <a:ext cx="21367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Current State OCA</a:t>
            </a:r>
          </a:p>
        </p:txBody>
      </p:sp>
      <p:pic>
        <p:nvPicPr>
          <p:cNvPr id="90119" name="Picture 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25" y="2443163"/>
            <a:ext cx="3333750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0" name="Text Box 115"/>
          <p:cNvSpPr txBox="1">
            <a:spLocks noChangeArrowheads="1"/>
          </p:cNvSpPr>
          <p:nvPr/>
        </p:nvSpPr>
        <p:spPr bwMode="auto">
          <a:xfrm>
            <a:off x="5875338" y="2144713"/>
            <a:ext cx="1935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Desired End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2168" name="Rectangle 3"/>
          <p:cNvSpPr>
            <a:spLocks noChangeArrowheads="1"/>
          </p:cNvSpPr>
          <p:nvPr/>
        </p:nvSpPr>
        <p:spPr bwMode="auto">
          <a:xfrm>
            <a:off x="1031875" y="3402013"/>
            <a:ext cx="77073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44563">
              <a:lnSpc>
                <a:spcPct val="80000"/>
              </a:lnSpc>
            </a:pPr>
            <a:r>
              <a:rPr lang="en-US" sz="2700" b="1"/>
              <a:t>APPLYING THE CONCEPT – </a:t>
            </a:r>
          </a:p>
          <a:p>
            <a:pPr algn="ctr" defTabSz="944563">
              <a:lnSpc>
                <a:spcPct val="80000"/>
              </a:lnSpc>
            </a:pPr>
            <a:r>
              <a:rPr lang="en-US" sz="2700" b="1"/>
              <a:t>A PRAGMATIC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Pragmatic Approach for Firms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First, get a strategic plan, then…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Firm level planning involves some basic steps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dirty="0" smtClean="0"/>
              <a:t>Analytical rigor – internal and external environment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Vision and direction setting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Strategic positioning – where we intend to win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Strategy development – high level resource allocation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Implementation – plugging in the balanced scorecard</a:t>
            </a:r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800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Articulate high level objectives or targets for profitability and client relationships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Express it simply – get it on one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Pragmatic Approach for Firms – One Page Plan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dirty="0" smtClean="0"/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763" y="2017713"/>
            <a:ext cx="6754812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Pragmatic Approach for Firms – Engage the Practices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Ultimately, implementation must involve the practice groups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Balanced scorecard tools were developed with business units (shared customers, shared products, shared processes) in mind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Engage the practices by </a:t>
            </a:r>
            <a:r>
              <a:rPr lang="en-US" i="1" dirty="0" smtClean="0"/>
              <a:t>“mapping”</a:t>
            </a:r>
            <a:r>
              <a:rPr lang="en-US" dirty="0" smtClean="0"/>
              <a:t> the firm’s strategy to each practice group – this can be top down or bottom up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Customize practice portfolio management tools to make it transparent and easy to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Pragmatic Approach for Firms – Engage the Practices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dirty="0" smtClean="0"/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200" y="2073275"/>
            <a:ext cx="5392738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Pragmatic Approach for Firms – Engage the Practices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The practices then drive implementation via the use of balanced scorecard tools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dirty="0" smtClean="0"/>
              <a:t>Direct actions related to financial performance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Direct actions related to client and business development (external and cross-marketing)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Direct action related to people/professional  development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Process improvement focus/initiatives</a:t>
            </a:r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800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Set near term targets in each area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Denote champions or owners for each initiative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Meet, monitor and discuss the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Pragmatic Approach for Firms – A Continuing Cycle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Regular dialog and discussion – consultation to the practices and assistance from administration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Adjustment based on outcomes – of firm strategies and underlying assumptions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Annual planning at the practice level – in line with budgeting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Pragmatic Approach for Firms – A Continuing Cycle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dirty="0" smtClean="0"/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338" y="2152650"/>
            <a:ext cx="5273675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100357" name="Rectangle 3"/>
          <p:cNvSpPr>
            <a:spLocks noChangeArrowheads="1"/>
          </p:cNvSpPr>
          <p:nvPr/>
        </p:nvSpPr>
        <p:spPr bwMode="auto">
          <a:xfrm>
            <a:off x="1031875" y="3402013"/>
            <a:ext cx="77073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44563">
              <a:lnSpc>
                <a:spcPct val="80000"/>
              </a:lnSpc>
            </a:pPr>
            <a:r>
              <a:rPr lang="en-US" sz="2700" b="1"/>
              <a:t>CASE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31875" y="3402013"/>
            <a:ext cx="7707313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smtClean="0"/>
              <a:t>THE BALANCING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Case Studies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Mallesons Stephen Jaques – Australia and Pacific Rim</a:t>
            </a:r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80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smtClean="0"/>
              <a:t>Return to #1 ranking in client satisfaction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Objective drivers of client satisfaction identified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Getting a lawyer on the phone on the first call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Development of PeopleFinder tool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Results – 10,000 fewer VM, 1 million hits on PeopleFinder, #1 on BRW Client Choice Awards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Case Studies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Bryan Cave – US Based, global law firm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smtClean="0"/>
              <a:t>Balance of financial and client at center of strategy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Desktop tool development – right people on the matters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Cost control, margin management, high satisfaction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Results – 70% tool usage (including newly integrated PoGo lawyers); gains on every objective target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102404" name="Rectangle 3"/>
          <p:cNvSpPr>
            <a:spLocks noChangeArrowheads="1"/>
          </p:cNvSpPr>
          <p:nvPr/>
        </p:nvSpPr>
        <p:spPr bwMode="auto">
          <a:xfrm>
            <a:off x="1031875" y="3402013"/>
            <a:ext cx="77073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44563">
              <a:lnSpc>
                <a:spcPct val="80000"/>
              </a:lnSpc>
            </a:pPr>
            <a:r>
              <a:rPr lang="en-US" sz="2700" b="1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pic>
        <p:nvPicPr>
          <p:cNvPr id="74756" name="Picture 2" descr="C:\Documents and Settings\jsterling\Local Settings\Temporary Internet Files\Content.IE5\MG1QT3SJ\MCBD054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4938" y="2130425"/>
            <a:ext cx="3505200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Rectangle 3"/>
          <p:cNvSpPr>
            <a:spLocks noChangeArrowheads="1"/>
          </p:cNvSpPr>
          <p:nvPr/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44563">
              <a:lnSpc>
                <a:spcPct val="80000"/>
              </a:lnSpc>
            </a:pPr>
            <a:r>
              <a:rPr lang="en-US" b="1" u="sng"/>
              <a:t>The Post-Recession Balancing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dirty="0" smtClean="0"/>
              <a:t>The Post-Recession Balancing Act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The recession has had an impact on clients’ expectations of value (i.e., results ÷ costs)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dirty="0" smtClean="0"/>
              <a:t>Persistent rate increases drove profit growth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Entry level starting pay – highly visible and seemingly irrational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Quality mid-size firms are proving to be capable…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dirty="0" smtClean="0"/>
              <a:t>Meanwhile, partner mobility has increased for a decade – following the recession it is fair to expect that mobility will return (particularly for those with strong client relationships)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dirty="0" smtClean="0"/>
              <a:t>Financial performance matters in the battle for talent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/>
              <a:t>Thus, profit growth must return – and it is less and less likely to come simply from rate increases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Post-Recession Balancing Act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b="1" u="sng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Strategic planning and implementation need to balance the needs and expectations of these two key stakeholders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904875" lvl="1" indent="-4460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800" smtClean="0"/>
              <a:t>Clients</a:t>
            </a:r>
          </a:p>
          <a:p>
            <a:pPr marL="904875" lvl="1" indent="-446088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smtClean="0"/>
              <a:t>Shareholders/partners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mtClean="0"/>
              <a:t>The balanced scorecard was developed specifically with this need in mind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1031875" y="3402013"/>
            <a:ext cx="77073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44563">
              <a:lnSpc>
                <a:spcPct val="80000"/>
              </a:lnSpc>
            </a:pPr>
            <a:r>
              <a:rPr lang="en-US" sz="2700" b="1"/>
              <a:t>BALANCED SCORECARD – </a:t>
            </a:r>
          </a:p>
          <a:p>
            <a:pPr algn="ctr" defTabSz="944563">
              <a:lnSpc>
                <a:spcPct val="80000"/>
              </a:lnSpc>
            </a:pPr>
            <a:r>
              <a:rPr lang="en-US" sz="2700" b="1"/>
              <a:t>AN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An Overview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8200" y="2016125"/>
            <a:ext cx="5073650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17650" y="401638"/>
            <a:ext cx="7793038" cy="642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500" smtClean="0"/>
              <a:t>STRATEGIC PLANNING AND IMPLEMENTATION</a:t>
            </a:r>
            <a:br>
              <a:rPr lang="en-US" sz="2500" smtClean="0"/>
            </a:br>
            <a:r>
              <a:rPr lang="en-US" sz="2500" smtClean="0"/>
              <a:t>USING THE BALANCED SCORECARD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27125" y="1516063"/>
            <a:ext cx="770731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u="sng" smtClean="0"/>
              <a:t>The Balanced Scorecard – An Overview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b="1" u="sng" smtClean="0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6338" y="2081213"/>
            <a:ext cx="44704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5835</TotalTime>
  <Words>1304</Words>
  <Application>Microsoft Office PowerPoint</Application>
  <PresentationFormat>On-screen Show (4:3)</PresentationFormat>
  <Paragraphs>233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BLANK PRESENTATION</vt:lpstr>
      <vt:lpstr>1_BLANK PRESENTATION</vt:lpstr>
      <vt:lpstr>Slide 1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  <vt:lpstr>STRATEGIC PLANNING AND IMPLEMENTATION USING THE BALANCED SCORECARD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D. Barbacovi</dc:creator>
  <cp:lastModifiedBy>Cameron J Fuller</cp:lastModifiedBy>
  <cp:revision>358</cp:revision>
  <cp:lastPrinted>1999-10-06T16:43:32Z</cp:lastPrinted>
  <dcterms:created xsi:type="dcterms:W3CDTF">1999-05-06T17:31:37Z</dcterms:created>
  <dcterms:modified xsi:type="dcterms:W3CDTF">2009-10-20T13:00:26Z</dcterms:modified>
</cp:coreProperties>
</file>