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7"/>
  </p:notesMasterIdLst>
  <p:handoutMasterIdLst>
    <p:handoutMasterId r:id="rId28"/>
  </p:handoutMasterIdLst>
  <p:sldIdLst>
    <p:sldId id="303" r:id="rId3"/>
    <p:sldId id="297" r:id="rId4"/>
    <p:sldId id="304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26" r:id="rId16"/>
    <p:sldId id="347" r:id="rId17"/>
    <p:sldId id="328" r:id="rId18"/>
    <p:sldId id="329" r:id="rId19"/>
    <p:sldId id="330" r:id="rId20"/>
    <p:sldId id="331" r:id="rId21"/>
    <p:sldId id="332" r:id="rId22"/>
    <p:sldId id="338" r:id="rId23"/>
    <p:sldId id="348" r:id="rId24"/>
    <p:sldId id="339" r:id="rId25"/>
    <p:sldId id="337" r:id="rId26"/>
  </p:sldIdLst>
  <p:sldSz cx="8778875" cy="7132638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33"/>
    <a:srgbClr val="FFFF99"/>
    <a:srgbClr val="FFFFCC"/>
    <a:srgbClr val="FF9999"/>
    <a:srgbClr val="66FF66"/>
    <a:srgbClr val="990033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14" autoAdjust="0"/>
  </p:normalViewPr>
  <p:slideViewPr>
    <p:cSldViewPr snapToGrid="0">
      <p:cViewPr>
        <p:scale>
          <a:sx n="75" d="100"/>
          <a:sy n="75" d="100"/>
        </p:scale>
        <p:origin x="-1080" y="42"/>
      </p:cViewPr>
      <p:guideLst>
        <p:guide orient="horz" pos="2294"/>
        <p:guide pos="277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656" y="-90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fld id="{085D85AC-5DB5-42E6-BEE5-1EA2F881FD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58900" y="696913"/>
            <a:ext cx="4292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fld id="{2A8C7BA2-6CC5-482B-A54A-9535F4F3A6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2216150"/>
            <a:ext cx="7461250" cy="152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625" y="4041775"/>
            <a:ext cx="6145213" cy="1822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8575" y="76200"/>
            <a:ext cx="1974850" cy="6035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8" y="76200"/>
            <a:ext cx="5773737" cy="6035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2216150"/>
            <a:ext cx="7461250" cy="1528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625" y="4041775"/>
            <a:ext cx="6145213" cy="1822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583113"/>
            <a:ext cx="7461250" cy="14176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3022600"/>
            <a:ext cx="7461250" cy="15605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8" y="1403350"/>
            <a:ext cx="38735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8338" y="1403350"/>
            <a:ext cx="387508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85750"/>
            <a:ext cx="7900987" cy="1189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1597025"/>
            <a:ext cx="3878262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38" y="2262188"/>
            <a:ext cx="3878262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9288" y="1597025"/>
            <a:ext cx="3881437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59288" y="2262188"/>
            <a:ext cx="3881437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84163"/>
            <a:ext cx="2887662" cy="1208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175" y="284163"/>
            <a:ext cx="4908550" cy="6088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738" y="1492250"/>
            <a:ext cx="2887662" cy="4879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850" y="4992688"/>
            <a:ext cx="5267325" cy="588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0850" y="636588"/>
            <a:ext cx="5267325" cy="4279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0850" y="5581650"/>
            <a:ext cx="5267325" cy="83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8575" y="76200"/>
            <a:ext cx="1974850" cy="6035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8" y="76200"/>
            <a:ext cx="5773737" cy="6035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76200"/>
            <a:ext cx="74818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8" y="1403350"/>
            <a:ext cx="3873500" cy="4708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78338" y="1403350"/>
            <a:ext cx="3875087" cy="2278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78338" y="3833813"/>
            <a:ext cx="3875087" cy="2278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583113"/>
            <a:ext cx="7461250" cy="14176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3022600"/>
            <a:ext cx="7461250" cy="15605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8" y="1403350"/>
            <a:ext cx="38735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8338" y="1403350"/>
            <a:ext cx="387508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85750"/>
            <a:ext cx="7900987" cy="1189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1597025"/>
            <a:ext cx="3878262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38" y="2262188"/>
            <a:ext cx="3878262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9288" y="1597025"/>
            <a:ext cx="3881437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59288" y="2262188"/>
            <a:ext cx="3881437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84163"/>
            <a:ext cx="2887662" cy="1208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175" y="284163"/>
            <a:ext cx="4908550" cy="6088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738" y="1492250"/>
            <a:ext cx="2887662" cy="4879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850" y="4992688"/>
            <a:ext cx="5267325" cy="588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0850" y="636588"/>
            <a:ext cx="5267325" cy="4279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0850" y="5581650"/>
            <a:ext cx="5267325" cy="83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Rectangle 100"/>
          <p:cNvSpPr>
            <a:spLocks noChangeArrowheads="1"/>
          </p:cNvSpPr>
          <p:nvPr userDrawn="1"/>
        </p:nvSpPr>
        <p:spPr bwMode="auto">
          <a:xfrm>
            <a:off x="0" y="952500"/>
            <a:ext cx="8458200" cy="87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125" name="Rectangle 101" descr="Small checker board"/>
          <p:cNvSpPr>
            <a:spLocks noChangeArrowheads="1"/>
          </p:cNvSpPr>
          <p:nvPr userDrawn="1"/>
        </p:nvSpPr>
        <p:spPr bwMode="ltGray">
          <a:xfrm>
            <a:off x="0" y="0"/>
            <a:ext cx="838200" cy="1416050"/>
          </a:xfrm>
          <a:prstGeom prst="rect">
            <a:avLst/>
          </a:prstGeom>
          <a:pattFill prst="smCheck">
            <a:fgClr>
              <a:srgbClr val="990033"/>
            </a:fgClr>
            <a:bgClr>
              <a:schemeClr val="tx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127" name="Line 103"/>
          <p:cNvSpPr>
            <a:spLocks noChangeShapeType="1"/>
          </p:cNvSpPr>
          <p:nvPr userDrawn="1"/>
        </p:nvSpPr>
        <p:spPr bwMode="auto">
          <a:xfrm>
            <a:off x="400050" y="64293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1129" name="Picture 10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1625" y="6630988"/>
            <a:ext cx="25511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30" name="Text Box 106"/>
          <p:cNvSpPr txBox="1">
            <a:spLocks noChangeArrowheads="1"/>
          </p:cNvSpPr>
          <p:nvPr userDrawn="1"/>
        </p:nvSpPr>
        <p:spPr bwMode="auto">
          <a:xfrm>
            <a:off x="3959225" y="6621463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7F53103A-12A4-4FC0-9F79-B5A345D4491B}" type="slidenum">
              <a:rPr lang="en-US" b="1"/>
              <a:pPr algn="ctr">
                <a:spcBef>
                  <a:spcPct val="50000"/>
                </a:spcBef>
              </a:pPr>
              <a:t>‹#›</a:t>
            </a:fld>
            <a:endParaRPr lang="en-US" b="1"/>
          </a:p>
        </p:txBody>
      </p:sp>
      <p:sp>
        <p:nvSpPr>
          <p:cNvPr id="1149" name="Rectangle 125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76200"/>
            <a:ext cx="748188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151" name="Rectangle 1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2438" y="1403350"/>
            <a:ext cx="790098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157" name="Picture 133" descr="JWS (2007)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58088" y="0"/>
            <a:ext cx="1216025" cy="16621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94456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54013" indent="-354013" algn="l" defTabSz="944563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66763" indent="-293688" algn="l" defTabSz="94456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79513" indent="-234950" algn="l" defTabSz="944563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52588" indent="-236538" algn="l" defTabSz="944563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1256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828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30400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972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954463" indent="-236538" algn="l" defTabSz="944563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ChangeArrowheads="1"/>
          </p:cNvSpPr>
          <p:nvPr userDrawn="1"/>
        </p:nvSpPr>
        <p:spPr bwMode="auto">
          <a:xfrm>
            <a:off x="0" y="828675"/>
            <a:ext cx="8458200" cy="87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744451" name="Rectangle 3" descr="Small checker board"/>
          <p:cNvSpPr>
            <a:spLocks noChangeArrowheads="1"/>
          </p:cNvSpPr>
          <p:nvPr userDrawn="1"/>
        </p:nvSpPr>
        <p:spPr bwMode="ltGray">
          <a:xfrm>
            <a:off x="0" y="0"/>
            <a:ext cx="838200" cy="1184275"/>
          </a:xfrm>
          <a:prstGeom prst="rect">
            <a:avLst/>
          </a:prstGeom>
          <a:pattFill prst="smCheck">
            <a:fgClr>
              <a:srgbClr val="990033"/>
            </a:fgClr>
            <a:bgClr>
              <a:schemeClr val="tx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744452" name="Line 4"/>
          <p:cNvSpPr>
            <a:spLocks noChangeShapeType="1"/>
          </p:cNvSpPr>
          <p:nvPr userDrawn="1"/>
        </p:nvSpPr>
        <p:spPr bwMode="auto">
          <a:xfrm>
            <a:off x="400050" y="638175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744453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1625" y="6592888"/>
            <a:ext cx="25511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4454" name="Text Box 6"/>
          <p:cNvSpPr txBox="1">
            <a:spLocks noChangeArrowheads="1"/>
          </p:cNvSpPr>
          <p:nvPr userDrawn="1"/>
        </p:nvSpPr>
        <p:spPr bwMode="auto">
          <a:xfrm>
            <a:off x="3997325" y="65643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BEDADFB2-AAA9-4528-B14E-A873C5E801AE}" type="slidenum">
              <a:rPr lang="en-US" sz="1600" b="1"/>
              <a:pPr algn="ctr">
                <a:spcBef>
                  <a:spcPct val="50000"/>
                </a:spcBef>
              </a:pPr>
              <a:t>‹#›</a:t>
            </a:fld>
            <a:endParaRPr lang="en-US" sz="1600" b="1"/>
          </a:p>
        </p:txBody>
      </p:sp>
      <p:sp>
        <p:nvSpPr>
          <p:cNvPr id="7444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76200"/>
            <a:ext cx="748188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7444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2438" y="1403350"/>
            <a:ext cx="790098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944563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54013" indent="-354013" algn="l" defTabSz="944563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66763" indent="-293688" algn="l" defTabSz="944563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79513" indent="-234950" algn="l" defTabSz="944563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52588" indent="-236538" algn="l" defTabSz="944563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125663" indent="-236538" algn="l" defTabSz="944563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82863" indent="-236538" algn="l" defTabSz="944563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3040063" indent="-236538" algn="l" defTabSz="944563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97263" indent="-236538" algn="l" defTabSz="944563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954463" indent="-236538" algn="l" defTabSz="944563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Text Box 2"/>
          <p:cNvSpPr txBox="1">
            <a:spLocks noChangeArrowheads="1"/>
          </p:cNvSpPr>
          <p:nvPr/>
        </p:nvSpPr>
        <p:spPr bwMode="auto">
          <a:xfrm>
            <a:off x="3859213" y="6462713"/>
            <a:ext cx="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8050">
              <a:lnSpc>
                <a:spcPct val="85000"/>
              </a:lnSpc>
            </a:pPr>
            <a:endParaRPr lang="en-US" sz="2000"/>
          </a:p>
        </p:txBody>
      </p:sp>
      <p:sp>
        <p:nvSpPr>
          <p:cNvPr id="745475" name="Text Box 3"/>
          <p:cNvSpPr txBox="1">
            <a:spLocks noChangeArrowheads="1"/>
          </p:cNvSpPr>
          <p:nvPr/>
        </p:nvSpPr>
        <p:spPr bwMode="auto">
          <a:xfrm>
            <a:off x="3859213" y="6462713"/>
            <a:ext cx="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8050">
              <a:lnSpc>
                <a:spcPct val="85000"/>
              </a:lnSpc>
            </a:pPr>
            <a:endParaRPr lang="en-US" sz="2000"/>
          </a:p>
        </p:txBody>
      </p:sp>
      <p:sp>
        <p:nvSpPr>
          <p:cNvPr id="745485" name="Rectangle 13"/>
          <p:cNvSpPr>
            <a:spLocks noChangeArrowheads="1"/>
          </p:cNvSpPr>
          <p:nvPr/>
        </p:nvSpPr>
        <p:spPr bwMode="auto">
          <a:xfrm>
            <a:off x="1838325" y="1431925"/>
            <a:ext cx="6208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914" tIns="45457" rIns="90914" bIns="45457"/>
          <a:lstStyle/>
          <a:p>
            <a:pPr algn="ctr" defTabSz="908050">
              <a:lnSpc>
                <a:spcPct val="85000"/>
              </a:lnSpc>
            </a:pPr>
            <a:endParaRPr lang="en-US" sz="4500" b="1"/>
          </a:p>
        </p:txBody>
      </p:sp>
      <p:sp>
        <p:nvSpPr>
          <p:cNvPr id="745489" name="Text Box 17"/>
          <p:cNvSpPr txBox="1">
            <a:spLocks noChangeArrowheads="1"/>
          </p:cNvSpPr>
          <p:nvPr/>
        </p:nvSpPr>
        <p:spPr bwMode="auto">
          <a:xfrm>
            <a:off x="2363787" y="1785938"/>
            <a:ext cx="64150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dirty="0" smtClean="0"/>
              <a:t>Simplified Practice Group Planning and Management</a:t>
            </a:r>
            <a:endParaRPr lang="en-US" sz="2000" b="1" dirty="0"/>
          </a:p>
        </p:txBody>
      </p:sp>
      <p:sp>
        <p:nvSpPr>
          <p:cNvPr id="745510" name="Text Box 38"/>
          <p:cNvSpPr txBox="1">
            <a:spLocks noChangeArrowheads="1"/>
          </p:cNvSpPr>
          <p:nvPr/>
        </p:nvSpPr>
        <p:spPr bwMode="auto">
          <a:xfrm>
            <a:off x="2873375" y="2949575"/>
            <a:ext cx="51990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 dirty="0" smtClean="0"/>
              <a:t>October 28, 2009</a:t>
            </a:r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John W. Sterling</a:t>
            </a:r>
          </a:p>
          <a:p>
            <a:pPr algn="ctr"/>
            <a:r>
              <a:rPr lang="en-US" sz="1600" b="1" dirty="0"/>
              <a:t>Partner</a:t>
            </a:r>
          </a:p>
          <a:p>
            <a:pPr algn="ctr"/>
            <a:r>
              <a:rPr lang="en-US" sz="1600" b="1" dirty="0" err="1"/>
              <a:t>Smock</a:t>
            </a:r>
            <a:r>
              <a:rPr lang="en-US" sz="1600" b="1" dirty="0" err="1">
                <a:sym typeface="Wingdings" pitchFamily="2" charset="2"/>
              </a:rPr>
              <a:t></a:t>
            </a:r>
            <a:r>
              <a:rPr lang="en-US" sz="1600" b="1" dirty="0" err="1"/>
              <a:t>Sterling</a:t>
            </a:r>
            <a:r>
              <a:rPr lang="en-US" sz="1600" b="1" dirty="0"/>
              <a:t> Strategic Management Consultants</a:t>
            </a:r>
          </a:p>
          <a:p>
            <a:pPr algn="ctr"/>
            <a:r>
              <a:rPr lang="en-US" sz="1600" b="1" dirty="0"/>
              <a:t>Lake Bluff, Illinois</a:t>
            </a:r>
          </a:p>
          <a:p>
            <a:pPr algn="ctr"/>
            <a:r>
              <a:rPr lang="en-US" sz="1600" b="1" dirty="0"/>
              <a:t>jsterling@smocksterling.com</a:t>
            </a:r>
          </a:p>
          <a:p>
            <a:pPr algn="ctr"/>
            <a:r>
              <a:rPr lang="en-US" sz="1600" b="1" dirty="0"/>
              <a:t>(847) 615-8833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</a:rPr>
              <a:t>www.smocksterling.com</a:t>
            </a:r>
          </a:p>
        </p:txBody>
      </p:sp>
      <p:pic>
        <p:nvPicPr>
          <p:cNvPr id="745515" name="Picture 43" descr="JWS (2007)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8" y="2111375"/>
            <a:ext cx="2130425" cy="29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71450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THE EVOLUTION OF PRACTICE GROUP </a:t>
            </a:r>
            <a:br>
              <a:rPr lang="en-US" sz="2400"/>
            </a:br>
            <a:r>
              <a:rPr lang="en-US" sz="2400"/>
              <a:t>	MANAGEMENT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898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/>
              <a:t>Sub-Optimal Results To Date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Inter-Practice synergies and opportunities are largely untapped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Client service teams (focused on larger </a:t>
            </a:r>
            <a:r>
              <a:rPr lang="en-US" sz="1900" i="1"/>
              <a:t>“institutional”</a:t>
            </a:r>
            <a:r>
              <a:rPr lang="en-US" sz="1900"/>
              <a:t> clients) are the exception – Firms with institutional clients do have an advantage (they’ve learned to work across disciplines)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Multi-disciplinary needs are plentiful, but the opportunities are unique to the strengths of the firm (e.g., IP Litigation, SEC investigations, Construction Law)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Basic cross-marketing discussions (the matrix) can uncover the obvious</a:t>
            </a:r>
          </a:p>
        </p:txBody>
      </p:sp>
      <p:pic>
        <p:nvPicPr>
          <p:cNvPr id="797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1738" y="4706938"/>
            <a:ext cx="3876675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71450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THE EVOLUTION OF PRACTICE GROUP </a:t>
            </a:r>
            <a:br>
              <a:rPr lang="en-US" sz="2400"/>
            </a:br>
            <a:r>
              <a:rPr lang="en-US" sz="2400"/>
              <a:t>	MANAGEMENT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898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/>
              <a:t>Sub-Optimal Results To Date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Lack of good planning – in many cases, just not done and, if done, not done well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Weaknesses from strategic planning to specific action step development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Usually too much detail, rather than too little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Too many plans, too little prioritization 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Insufficient focus on business development and cross-practice opportunities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Continuing reluctance to manage to agreed upon financial targets at practice group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71450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THE EVOLUTION OF PRACTICE GROUP </a:t>
            </a:r>
            <a:br>
              <a:rPr lang="en-US" sz="2400"/>
            </a:br>
            <a:r>
              <a:rPr lang="en-US" sz="2400"/>
              <a:t>	MANAGEMENT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898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Sub-Optimal Results To Date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Some groups (litigation </a:t>
            </a:r>
            <a:r>
              <a:rPr lang="en-US" sz="1900" dirty="0" smtClean="0"/>
              <a:t>springs </a:t>
            </a:r>
            <a:r>
              <a:rPr lang="en-US" sz="1900" dirty="0"/>
              <a:t>immediately to </a:t>
            </a:r>
            <a:r>
              <a:rPr lang="en-US" sz="1900" dirty="0" smtClean="0"/>
              <a:t>mind for our law firm friends) </a:t>
            </a:r>
            <a:r>
              <a:rPr lang="en-US" sz="1900" dirty="0"/>
              <a:t>are simply too large to be managed effectively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Not truly, uniquely cohesive – the shared knowledge base is too broadly defined to be meaningful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Big groups need to be broken down into more manageable pieces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</a:pPr>
            <a:endParaRPr lang="en-US" sz="1900" dirty="0"/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 dirty="0"/>
              <a:t>Ideally, reflecting shared sub-specialties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endParaRPr lang="en-US" sz="1900" dirty="0"/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 dirty="0"/>
              <a:t>But, even if it is </a:t>
            </a:r>
            <a:r>
              <a:rPr lang="en-US" sz="1900" i="1" dirty="0" smtClean="0"/>
              <a:t>“Big Department Groups A</a:t>
            </a:r>
            <a:r>
              <a:rPr lang="en-US" sz="1900" i="1" dirty="0"/>
              <a:t>, B and C”</a:t>
            </a:r>
            <a:r>
              <a:rPr lang="en-US" sz="1900" dirty="0"/>
              <a:t> that is better than 70 </a:t>
            </a:r>
            <a:r>
              <a:rPr lang="en-US" sz="1900" dirty="0" smtClean="0"/>
              <a:t>timekeepers all </a:t>
            </a:r>
            <a:r>
              <a:rPr lang="en-US" sz="1900" dirty="0"/>
              <a:t>in one practice group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71450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THE EVOLUTION OF PRACTICE GROUP </a:t>
            </a:r>
            <a:br>
              <a:rPr lang="en-US" sz="2400"/>
            </a:br>
            <a:r>
              <a:rPr lang="en-US" sz="2400"/>
              <a:t>	MANAGEMENT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898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/>
              <a:t>Sub-Optimal Results To Date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Ultimately, the problem stems from failing to manage the practices like they are business units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Firms should be managing a collection of highly collaborative boutiques – each of which is run well and is fulfilling its role with the firm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Firms have done a great job at building diverse portfolios of practices, but many of the business units in that portfolio are not living up to their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42" name="Rectangle 10"/>
          <p:cNvSpPr>
            <a:spLocks noGrp="1" noChangeArrowheads="1"/>
          </p:cNvSpPr>
          <p:nvPr>
            <p:ph type="title"/>
          </p:nvPr>
        </p:nvSpPr>
        <p:spPr>
          <a:xfrm>
            <a:off x="869950" y="371475"/>
            <a:ext cx="7481888" cy="66833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</a:p>
        </p:txBody>
      </p:sp>
      <p:sp>
        <p:nvSpPr>
          <p:cNvPr id="81204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869950" y="3575050"/>
            <a:ext cx="7372350" cy="981075"/>
          </a:xfrm>
          <a:noFill/>
          <a:ln/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600" b="1"/>
              <a:t>PRACTICE GROUP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PRACTICE GROUP PLANNING</a:t>
            </a:r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136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Practice Group Portfolio Management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In many firms, the role of firm management needs to shift from firm administration to </a:t>
            </a:r>
            <a:r>
              <a:rPr lang="en-US" sz="1900" i="1" dirty="0"/>
              <a:t>“portfolio management”</a:t>
            </a:r>
            <a:r>
              <a:rPr lang="en-US" sz="1900" dirty="0"/>
              <a:t>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In that regard, not all practice groups are equal (not all practice groups play the same role) and not all groups can/should have the same level of investment – or return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Key questions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Which practices should a firm invest in for future growth and development?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How can a firm identify high potential practices?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Are there practices that simply do not fit a firm?  The answer is yes – more often than </a:t>
            </a:r>
            <a:r>
              <a:rPr lang="en-US" sz="1900" dirty="0" smtClean="0"/>
              <a:t>not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b="1" dirty="0" smtClean="0"/>
              <a:t>Ultimately, what role is each practice expected to play in the success and development of the firm?</a:t>
            </a:r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PRACTICE GROUP PLANNING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136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Practice Group Portfolio Management (Cont’d)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Juxtapose </a:t>
            </a:r>
            <a:r>
              <a:rPr lang="en-US" sz="1900" dirty="0" smtClean="0"/>
              <a:t>two </a:t>
            </a:r>
            <a:r>
              <a:rPr lang="en-US" sz="1900" dirty="0"/>
              <a:t>dimensions on a </a:t>
            </a:r>
            <a:r>
              <a:rPr lang="en-US" sz="1900" dirty="0" smtClean="0"/>
              <a:t>matrix (customized to your firm)</a:t>
            </a:r>
            <a:endParaRPr lang="en-US" sz="19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 dirty="0"/>
          </a:p>
          <a:p>
            <a:pPr marL="869950" lvl="1" indent="-45720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700" dirty="0" smtClean="0"/>
              <a:t>What is the primary financial contribution expected of the group?</a:t>
            </a:r>
          </a:p>
          <a:p>
            <a:pPr marL="869950" lvl="1" indent="-45720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700" dirty="0" smtClean="0"/>
              <a:t>What is the group’s role in advancing the firm’s client relationships?</a:t>
            </a:r>
            <a:endParaRPr lang="en-US" sz="1700" dirty="0"/>
          </a:p>
        </p:txBody>
      </p:sp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7700" y="3058424"/>
            <a:ext cx="4948236" cy="2994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PRACTICE GROUP PLANNING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136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/>
              <a:t>Planning Overview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Planning is </a:t>
            </a:r>
            <a:r>
              <a:rPr lang="en-US" sz="1900" b="1"/>
              <a:t>the key</a:t>
            </a:r>
            <a:r>
              <a:rPr lang="en-US" sz="1900"/>
              <a:t> management tool in effective practice group management and the one that, if done well, can have the most dramatically positive effect on practice group results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Effective planning provides for: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Direction to the group – for longer term strategies and shorter term activities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Communication within the group, and to/from other groups, to/from firm management and the partnership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Monitoring, evaluation, and, if necessary, revision and adjustment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PRACTICE GROUP PLANNING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136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/>
              <a:t>Planning Overview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There are four types of practice group planning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b="1"/>
              <a:t>Strategic planning</a:t>
            </a:r>
            <a:r>
              <a:rPr lang="en-US" sz="1900"/>
              <a:t> – the direction (role) of each practice group, the primary goals/objectives, and the strategies (what) to get there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b="1"/>
              <a:t>Financial planning (budgeting)</a:t>
            </a:r>
            <a:r>
              <a:rPr lang="en-US" sz="1900"/>
              <a:t> – the long and short term financial objectives of the group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b="1"/>
              <a:t>Operation planning</a:t>
            </a:r>
            <a:r>
              <a:rPr lang="en-US" sz="1900"/>
              <a:t> – the specific steps the group will take to carry out the strategic plan and meet the group’s financial objectives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b="1"/>
              <a:t>Marketing planning</a:t>
            </a:r>
            <a:r>
              <a:rPr lang="en-US" sz="1900"/>
              <a:t> – the specific activities deemed appropriate to </a:t>
            </a:r>
            <a:r>
              <a:rPr lang="en-US" sz="1900" i="1"/>
              <a:t>“expand work for present clients and secure new work for new clients”</a:t>
            </a:r>
            <a:r>
              <a:rPr lang="en-US" sz="1900"/>
              <a:t>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PRACTICE GROUP PLANNING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136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/>
              <a:t>Planning Overview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Practice group plan template – an annual planning tool containing the above planning elements – no more than three pages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If the practice group plan is limited to three pages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All of a firm’s practice group plans can be easily documented and distributed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Communication between practice group leaders can be easily facilitated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Practice groups can be easily held accountable for performance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AGENDA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372350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Evolution of Practice Group Management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What Practice Groups Are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Sub-Optimal Results to Date – WHY?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Rules of Thumb – Do’s and Don’ts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</a:pPr>
            <a:endParaRPr lang="en-US" sz="19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Practice Group Planning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Practice Group Portfolio Management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Planning Overview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Planning Template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 dirty="0"/>
              <a:t>Strategic Planning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 dirty="0"/>
              <a:t>Implementation (marketing and operations)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 dirty="0"/>
              <a:t>Financial Planning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Examples and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PRACTICE GROUP PLANNING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136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Practice Group Planning Template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</p:txBody>
      </p:sp>
      <p:sp>
        <p:nvSpPr>
          <p:cNvPr id="32" name="TextBox 31"/>
          <p:cNvSpPr txBox="1"/>
          <p:nvPr/>
        </p:nvSpPr>
        <p:spPr>
          <a:xfrm>
            <a:off x="1054100" y="2349500"/>
            <a:ext cx="1866900" cy="335476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Overall Role</a:t>
            </a:r>
          </a:p>
          <a:p>
            <a:endParaRPr lang="en-US" b="1" u="sng" dirty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 Role in achieving the firm’s profitability goals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 Role in developing appropriate client relationships/ meeting clients’ expectations for value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657600" y="2057400"/>
            <a:ext cx="4165600" cy="1107996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Client Service/Legal Process</a:t>
            </a:r>
          </a:p>
          <a:p>
            <a:r>
              <a:rPr lang="en-US" sz="1600" dirty="0" smtClean="0"/>
              <a:t>Strategies to align delivery of services with client expectations and the firm’s financial needs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657600" y="3327400"/>
            <a:ext cx="4165600" cy="1107996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Business Development</a:t>
            </a:r>
          </a:p>
          <a:p>
            <a:r>
              <a:rPr lang="en-US" sz="1600" dirty="0" smtClean="0"/>
              <a:t>Strategies to maintain and expand existing client relationships, cross-market other firm strengths, and capture new relationships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3670300" y="4622800"/>
            <a:ext cx="4165600" cy="1354217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People and Capabilities</a:t>
            </a:r>
          </a:p>
          <a:p>
            <a:r>
              <a:rPr lang="en-US" sz="1600" dirty="0" smtClean="0"/>
              <a:t>Strategies focused on getting, retaining and developing the right people – and giving them the technology and other tools they need to succeed</a:t>
            </a:r>
            <a:endParaRPr lang="en-US" sz="1600" dirty="0"/>
          </a:p>
        </p:txBody>
      </p:sp>
      <p:cxnSp>
        <p:nvCxnSpPr>
          <p:cNvPr id="37" name="Elbow Connector 36"/>
          <p:cNvCxnSpPr>
            <a:stCxn id="32" idx="3"/>
            <a:endCxn id="35" idx="1"/>
          </p:cNvCxnSpPr>
          <p:nvPr/>
        </p:nvCxnSpPr>
        <p:spPr bwMode="auto">
          <a:xfrm>
            <a:off x="2921000" y="4026883"/>
            <a:ext cx="749300" cy="127302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Elbow Connector 38"/>
          <p:cNvCxnSpPr>
            <a:stCxn id="32" idx="3"/>
            <a:endCxn id="33" idx="1"/>
          </p:cNvCxnSpPr>
          <p:nvPr/>
        </p:nvCxnSpPr>
        <p:spPr bwMode="auto">
          <a:xfrm flipV="1">
            <a:off x="2921000" y="2611398"/>
            <a:ext cx="736600" cy="14154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Elbow Connector 43"/>
          <p:cNvCxnSpPr>
            <a:endCxn id="34" idx="1"/>
          </p:cNvCxnSpPr>
          <p:nvPr/>
        </p:nvCxnSpPr>
        <p:spPr bwMode="auto">
          <a:xfrm flipV="1">
            <a:off x="2921000" y="3881398"/>
            <a:ext cx="736600" cy="14450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PRACTICE GROUP PLANNING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136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Implementation – </a:t>
            </a:r>
            <a:r>
              <a:rPr lang="en-US" sz="1900" b="1" u="sng" dirty="0" smtClean="0"/>
              <a:t>Financial Impact of Practice Structure</a:t>
            </a: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579437" y="2179638"/>
            <a:ext cx="7954963" cy="3977481"/>
            <a:chOff x="609600" y="762000"/>
            <a:chExt cx="7924800" cy="5334000"/>
          </a:xfrm>
        </p:grpSpPr>
        <p:sp>
          <p:nvSpPr>
            <p:cNvPr id="21" name="AutoShape 3"/>
            <p:cNvSpPr>
              <a:spLocks noChangeArrowheads="1"/>
            </p:cNvSpPr>
            <p:nvPr/>
          </p:nvSpPr>
          <p:spPr bwMode="auto">
            <a:xfrm>
              <a:off x="2743200" y="1828800"/>
              <a:ext cx="3352800" cy="3684588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3429000" y="3438167"/>
              <a:ext cx="2057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latin typeface="Arial" pitchFamily="34" charset="0"/>
                  <a:cs typeface="Arial" pitchFamily="34" charset="0"/>
                </a:rPr>
                <a:t>Firm Profitability</a:t>
              </a:r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609600" y="2701636"/>
              <a:ext cx="2057400" cy="12607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838200" y="3144404"/>
              <a:ext cx="15684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  <a:cs typeface="Arial" pitchFamily="34" charset="0"/>
                </a:rPr>
                <a:t>Billing Rates</a:t>
              </a:r>
            </a:p>
          </p:txBody>
        </p:sp>
        <p:sp>
          <p:nvSpPr>
            <p:cNvPr id="25" name="Oval 10"/>
            <p:cNvSpPr>
              <a:spLocks noChangeArrowheads="1"/>
            </p:cNvSpPr>
            <p:nvPr/>
          </p:nvSpPr>
          <p:spPr bwMode="auto">
            <a:xfrm>
              <a:off x="3352800" y="762000"/>
              <a:ext cx="2133600" cy="9698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3632200" y="1018309"/>
              <a:ext cx="1625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  <a:cs typeface="Arial" pitchFamily="34" charset="0"/>
                </a:rPr>
                <a:t>Realization</a:t>
              </a:r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6172200" y="2701636"/>
              <a:ext cx="2362200" cy="12890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6477000" y="2992005"/>
              <a:ext cx="179863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  <a:cs typeface="Arial" pitchFamily="34" charset="0"/>
                </a:rPr>
                <a:t>Hours/ Productivity</a:t>
              </a: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1219200" y="5126182"/>
              <a:ext cx="2133600" cy="9698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1447800" y="5437909"/>
              <a:ext cx="1625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  <a:cs typeface="Arial" pitchFamily="34" charset="0"/>
                </a:rPr>
                <a:t>Leverage</a:t>
              </a:r>
            </a:p>
          </p:txBody>
        </p:sp>
        <p:sp>
          <p:nvSpPr>
            <p:cNvPr id="31" name="Oval 21"/>
            <p:cNvSpPr>
              <a:spLocks noChangeArrowheads="1"/>
            </p:cNvSpPr>
            <p:nvPr/>
          </p:nvSpPr>
          <p:spPr bwMode="auto">
            <a:xfrm>
              <a:off x="5486400" y="5126182"/>
              <a:ext cx="2133600" cy="9698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5765800" y="5410200"/>
              <a:ext cx="1625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  <a:cs typeface="Arial" pitchFamily="34" charset="0"/>
                </a:rPr>
                <a:t>Costs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PRACTICE GROUP PLANNING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136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Implementation – </a:t>
            </a:r>
            <a:r>
              <a:rPr lang="en-US" sz="1900" b="1" u="sng" dirty="0" smtClean="0"/>
              <a:t>Business Development </a:t>
            </a: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Probability of marketing success falls the further marketing efforts stray from existing clients and existing services</a:t>
            </a:r>
          </a:p>
        </p:txBody>
      </p:sp>
      <p:graphicFrame>
        <p:nvGraphicFramePr>
          <p:cNvPr id="824325" name="Group 5"/>
          <p:cNvGraphicFramePr>
            <a:graphicFrameLocks noGrp="1"/>
          </p:cNvGraphicFramePr>
          <p:nvPr/>
        </p:nvGraphicFramePr>
        <p:xfrm>
          <a:off x="2820988" y="2697163"/>
          <a:ext cx="4495800" cy="2759076"/>
        </p:xfrm>
        <a:graphic>
          <a:graphicData uri="http://schemas.openxmlformats.org/drawingml/2006/table">
            <a:tbl>
              <a:tblPr/>
              <a:tblGrid>
                <a:gridCol w="2247900"/>
                <a:gridCol w="2247900"/>
              </a:tblGrid>
              <a:tr h="1379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Penetration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Strategy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Growth via More Status Quo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Development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(50% Probability of Success)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379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Development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(25% Probability of Success)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Diversification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(5% Probability of Success)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824336" name="Text Box 16"/>
          <p:cNvSpPr txBox="1">
            <a:spLocks noChangeArrowheads="1"/>
          </p:cNvSpPr>
          <p:nvPr/>
        </p:nvSpPr>
        <p:spPr bwMode="auto">
          <a:xfrm>
            <a:off x="1516063" y="3138488"/>
            <a:ext cx="1295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900"/>
              <a:t>Existing Clients</a:t>
            </a:r>
          </a:p>
        </p:txBody>
      </p:sp>
      <p:sp>
        <p:nvSpPr>
          <p:cNvPr id="824337" name="Text Box 17"/>
          <p:cNvSpPr txBox="1">
            <a:spLocks noChangeArrowheads="1"/>
          </p:cNvSpPr>
          <p:nvPr/>
        </p:nvSpPr>
        <p:spPr bwMode="auto">
          <a:xfrm>
            <a:off x="1516063" y="4459288"/>
            <a:ext cx="1295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900"/>
              <a:t>New Clients</a:t>
            </a:r>
          </a:p>
        </p:txBody>
      </p:sp>
      <p:sp>
        <p:nvSpPr>
          <p:cNvPr id="824338" name="Text Box 18"/>
          <p:cNvSpPr txBox="1">
            <a:spLocks noChangeArrowheads="1"/>
          </p:cNvSpPr>
          <p:nvPr/>
        </p:nvSpPr>
        <p:spPr bwMode="auto">
          <a:xfrm>
            <a:off x="3411538" y="5526088"/>
            <a:ext cx="1295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1900"/>
              <a:t>Existing Services</a:t>
            </a:r>
          </a:p>
        </p:txBody>
      </p:sp>
      <p:sp>
        <p:nvSpPr>
          <p:cNvPr id="824339" name="Text Box 19"/>
          <p:cNvSpPr txBox="1">
            <a:spLocks noChangeArrowheads="1"/>
          </p:cNvSpPr>
          <p:nvPr/>
        </p:nvSpPr>
        <p:spPr bwMode="auto">
          <a:xfrm>
            <a:off x="5468938" y="5526088"/>
            <a:ext cx="1295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1900"/>
              <a:t>New Services</a:t>
            </a:r>
          </a:p>
        </p:txBody>
      </p:sp>
      <p:sp>
        <p:nvSpPr>
          <p:cNvPr id="824340" name="Text Box 20"/>
          <p:cNvSpPr txBox="1">
            <a:spLocks noChangeArrowheads="1"/>
          </p:cNvSpPr>
          <p:nvPr/>
        </p:nvSpPr>
        <p:spPr bwMode="auto">
          <a:xfrm>
            <a:off x="611188" y="6135688"/>
            <a:ext cx="304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1"/>
              <a:t>Source</a:t>
            </a:r>
            <a:r>
              <a:rPr lang="en-US" sz="1200"/>
              <a:t>: Stanford Research Institute</a:t>
            </a:r>
            <a:endParaRPr lang="en-US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PRACTICE GROUP PLANNING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136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Implementation – </a:t>
            </a:r>
            <a:r>
              <a:rPr lang="en-US" sz="1900" b="1" u="sng" dirty="0" smtClean="0"/>
              <a:t>Business Development</a:t>
            </a: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</p:txBody>
      </p:sp>
      <p:grpSp>
        <p:nvGrpSpPr>
          <p:cNvPr id="825400" name="Group 56"/>
          <p:cNvGrpSpPr>
            <a:grpSpLocks/>
          </p:cNvGrpSpPr>
          <p:nvPr/>
        </p:nvGrpSpPr>
        <p:grpSpPr bwMode="auto">
          <a:xfrm>
            <a:off x="542925" y="2714625"/>
            <a:ext cx="8143875" cy="2565400"/>
            <a:chOff x="342" y="1536"/>
            <a:chExt cx="5130" cy="1616"/>
          </a:xfrm>
        </p:grpSpPr>
        <p:sp>
          <p:nvSpPr>
            <p:cNvPr id="825382" name="Line 38"/>
            <p:cNvSpPr>
              <a:spLocks noChangeShapeType="1"/>
            </p:cNvSpPr>
            <p:nvPr/>
          </p:nvSpPr>
          <p:spPr bwMode="auto">
            <a:xfrm>
              <a:off x="816" y="2431"/>
              <a:ext cx="42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383" name="Line 39"/>
            <p:cNvSpPr>
              <a:spLocks noChangeShapeType="1"/>
            </p:cNvSpPr>
            <p:nvPr/>
          </p:nvSpPr>
          <p:spPr bwMode="auto">
            <a:xfrm flipV="1">
              <a:off x="816" y="2225"/>
              <a:ext cx="0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384" name="Line 40"/>
            <p:cNvSpPr>
              <a:spLocks noChangeShapeType="1"/>
            </p:cNvSpPr>
            <p:nvPr/>
          </p:nvSpPr>
          <p:spPr bwMode="auto">
            <a:xfrm flipV="1">
              <a:off x="5080" y="2225"/>
              <a:ext cx="0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385" name="Line 41"/>
            <p:cNvSpPr>
              <a:spLocks noChangeShapeType="1"/>
            </p:cNvSpPr>
            <p:nvPr/>
          </p:nvSpPr>
          <p:spPr bwMode="auto">
            <a:xfrm flipV="1">
              <a:off x="1248" y="2316"/>
              <a:ext cx="0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386" name="Line 42"/>
            <p:cNvSpPr>
              <a:spLocks noChangeShapeType="1"/>
            </p:cNvSpPr>
            <p:nvPr/>
          </p:nvSpPr>
          <p:spPr bwMode="auto">
            <a:xfrm flipV="1">
              <a:off x="1944" y="2316"/>
              <a:ext cx="0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387" name="Line 43"/>
            <p:cNvSpPr>
              <a:spLocks noChangeShapeType="1"/>
            </p:cNvSpPr>
            <p:nvPr/>
          </p:nvSpPr>
          <p:spPr bwMode="auto">
            <a:xfrm flipV="1">
              <a:off x="2576" y="2316"/>
              <a:ext cx="0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388" name="Line 44"/>
            <p:cNvSpPr>
              <a:spLocks noChangeShapeType="1"/>
            </p:cNvSpPr>
            <p:nvPr/>
          </p:nvSpPr>
          <p:spPr bwMode="auto">
            <a:xfrm flipV="1">
              <a:off x="4008" y="2316"/>
              <a:ext cx="0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389" name="Line 45"/>
            <p:cNvSpPr>
              <a:spLocks noChangeShapeType="1"/>
            </p:cNvSpPr>
            <p:nvPr/>
          </p:nvSpPr>
          <p:spPr bwMode="auto">
            <a:xfrm flipV="1">
              <a:off x="3276" y="2316"/>
              <a:ext cx="0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390" name="Text Box 46"/>
            <p:cNvSpPr txBox="1">
              <a:spLocks noChangeArrowheads="1"/>
            </p:cNvSpPr>
            <p:nvPr/>
          </p:nvSpPr>
          <p:spPr bwMode="auto">
            <a:xfrm>
              <a:off x="1576" y="2524"/>
              <a:ext cx="728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5000"/>
                </a:lnSpc>
              </a:pPr>
              <a:r>
                <a:rPr lang="en-US" sz="1400" b="1"/>
                <a:t>Direct </a:t>
              </a:r>
            </a:p>
            <a:p>
              <a:pPr algn="ctr" eaLnBrk="1" hangingPunct="1">
                <a:lnSpc>
                  <a:spcPct val="85000"/>
                </a:lnSpc>
              </a:pPr>
              <a:r>
                <a:rPr lang="en-US" sz="1400" b="1"/>
                <a:t>Contact of Client</a:t>
              </a:r>
            </a:p>
          </p:txBody>
        </p:sp>
        <p:sp>
          <p:nvSpPr>
            <p:cNvPr id="825391" name="Text Box 47"/>
            <p:cNvSpPr txBox="1">
              <a:spLocks noChangeArrowheads="1"/>
            </p:cNvSpPr>
            <p:nvPr/>
          </p:nvSpPr>
          <p:spPr bwMode="auto">
            <a:xfrm>
              <a:off x="864" y="2524"/>
              <a:ext cx="728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5000"/>
                </a:lnSpc>
              </a:pPr>
              <a:r>
                <a:rPr lang="en-US" sz="1400" b="1"/>
                <a:t>Direct </a:t>
              </a:r>
            </a:p>
            <a:p>
              <a:pPr algn="ctr" eaLnBrk="1" hangingPunct="1">
                <a:lnSpc>
                  <a:spcPct val="85000"/>
                </a:lnSpc>
              </a:pPr>
              <a:r>
                <a:rPr lang="en-US" sz="1400" b="1"/>
                <a:t>Contact of Target Potential Client</a:t>
              </a:r>
            </a:p>
          </p:txBody>
        </p:sp>
        <p:sp>
          <p:nvSpPr>
            <p:cNvPr id="825392" name="Text Box 48"/>
            <p:cNvSpPr txBox="1">
              <a:spLocks noChangeArrowheads="1"/>
            </p:cNvSpPr>
            <p:nvPr/>
          </p:nvSpPr>
          <p:spPr bwMode="auto">
            <a:xfrm>
              <a:off x="2208" y="2524"/>
              <a:ext cx="72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5000"/>
                </a:lnSpc>
                <a:spcBef>
                  <a:spcPct val="50000"/>
                </a:spcBef>
              </a:pPr>
              <a:r>
                <a:rPr lang="en-US" sz="1400" b="1"/>
                <a:t>Speeches</a:t>
              </a:r>
            </a:p>
          </p:txBody>
        </p:sp>
        <p:sp>
          <p:nvSpPr>
            <p:cNvPr id="825393" name="Text Box 49"/>
            <p:cNvSpPr txBox="1">
              <a:spLocks noChangeArrowheads="1"/>
            </p:cNvSpPr>
            <p:nvPr/>
          </p:nvSpPr>
          <p:spPr bwMode="auto">
            <a:xfrm>
              <a:off x="2920" y="2524"/>
              <a:ext cx="72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5000"/>
                </a:lnSpc>
                <a:spcBef>
                  <a:spcPct val="50000"/>
                </a:spcBef>
              </a:pPr>
              <a:r>
                <a:rPr lang="en-US" sz="1400" b="1"/>
                <a:t>Articles</a:t>
              </a:r>
            </a:p>
          </p:txBody>
        </p:sp>
        <p:sp>
          <p:nvSpPr>
            <p:cNvPr id="825394" name="Text Box 50"/>
            <p:cNvSpPr txBox="1">
              <a:spLocks noChangeArrowheads="1"/>
            </p:cNvSpPr>
            <p:nvPr/>
          </p:nvSpPr>
          <p:spPr bwMode="auto">
            <a:xfrm>
              <a:off x="3648" y="2524"/>
              <a:ext cx="72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5000"/>
                </a:lnSpc>
                <a:spcBef>
                  <a:spcPct val="50000"/>
                </a:spcBef>
              </a:pPr>
              <a:r>
                <a:rPr lang="en-US" sz="1400" b="1"/>
                <a:t>Brochures</a:t>
              </a:r>
            </a:p>
          </p:txBody>
        </p:sp>
        <p:sp>
          <p:nvSpPr>
            <p:cNvPr id="825395" name="Text Box 51"/>
            <p:cNvSpPr txBox="1">
              <a:spLocks noChangeArrowheads="1"/>
            </p:cNvSpPr>
            <p:nvPr/>
          </p:nvSpPr>
          <p:spPr bwMode="auto">
            <a:xfrm>
              <a:off x="342" y="1776"/>
              <a:ext cx="97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5000"/>
                </a:lnSpc>
                <a:spcBef>
                  <a:spcPct val="35000"/>
                </a:spcBef>
              </a:pPr>
              <a:r>
                <a:rPr lang="en-US" sz="1400" b="1"/>
                <a:t>More Pain </a:t>
              </a:r>
            </a:p>
            <a:p>
              <a:pPr algn="ctr" eaLnBrk="1" hangingPunct="1">
                <a:lnSpc>
                  <a:spcPct val="85000"/>
                </a:lnSpc>
                <a:spcBef>
                  <a:spcPct val="35000"/>
                </a:spcBef>
              </a:pPr>
              <a:r>
                <a:rPr lang="en-US" sz="1400" b="1"/>
                <a:t>More Effectiveness</a:t>
              </a:r>
            </a:p>
          </p:txBody>
        </p:sp>
        <p:sp>
          <p:nvSpPr>
            <p:cNvPr id="825396" name="Text Box 52"/>
            <p:cNvSpPr txBox="1">
              <a:spLocks noChangeArrowheads="1"/>
            </p:cNvSpPr>
            <p:nvPr/>
          </p:nvSpPr>
          <p:spPr bwMode="auto">
            <a:xfrm>
              <a:off x="4632" y="1776"/>
              <a:ext cx="840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5000"/>
                </a:lnSpc>
                <a:spcBef>
                  <a:spcPct val="35000"/>
                </a:spcBef>
              </a:pPr>
              <a:r>
                <a:rPr lang="en-US" sz="1400" b="1"/>
                <a:t>Less Pain </a:t>
              </a:r>
            </a:p>
            <a:p>
              <a:pPr algn="ctr" eaLnBrk="1" hangingPunct="1">
                <a:lnSpc>
                  <a:spcPct val="85000"/>
                </a:lnSpc>
                <a:spcBef>
                  <a:spcPct val="35000"/>
                </a:spcBef>
              </a:pPr>
              <a:r>
                <a:rPr lang="en-US" sz="1400" b="1"/>
                <a:t>Less Effectiveness</a:t>
              </a:r>
            </a:p>
          </p:txBody>
        </p:sp>
        <p:sp>
          <p:nvSpPr>
            <p:cNvPr id="825397" name="Text Box 53"/>
            <p:cNvSpPr txBox="1">
              <a:spLocks noChangeArrowheads="1"/>
            </p:cNvSpPr>
            <p:nvPr/>
          </p:nvSpPr>
          <p:spPr bwMode="auto">
            <a:xfrm>
              <a:off x="1200" y="1536"/>
              <a:ext cx="340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900" b="1"/>
                <a:t>The Pain/Effectiveness Scale</a:t>
              </a:r>
            </a:p>
          </p:txBody>
        </p:sp>
        <p:sp>
          <p:nvSpPr>
            <p:cNvPr id="825398" name="Line 54"/>
            <p:cNvSpPr>
              <a:spLocks noChangeShapeType="1"/>
            </p:cNvSpPr>
            <p:nvPr/>
          </p:nvSpPr>
          <p:spPr bwMode="auto">
            <a:xfrm flipV="1">
              <a:off x="4680" y="2308"/>
              <a:ext cx="0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399" name="Text Box 55"/>
            <p:cNvSpPr txBox="1">
              <a:spLocks noChangeArrowheads="1"/>
            </p:cNvSpPr>
            <p:nvPr/>
          </p:nvSpPr>
          <p:spPr bwMode="auto">
            <a:xfrm>
              <a:off x="4312" y="2516"/>
              <a:ext cx="824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5000"/>
                </a:lnSpc>
                <a:spcBef>
                  <a:spcPct val="50000"/>
                </a:spcBef>
              </a:pPr>
              <a:r>
                <a:rPr lang="en-US" sz="1400" b="1"/>
                <a:t>Image Advertising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7622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PRACTICE GROUP PLANNING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513638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Implementation – Practical Lessons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Natural tendency is to want (and expect) to do more than is reasonable in a short period of time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Reality is that client service occupies well over 1,500 hours per year for most </a:t>
            </a:r>
            <a:r>
              <a:rPr lang="en-US" sz="1900" dirty="0" smtClean="0"/>
              <a:t>professionals</a:t>
            </a:r>
            <a:endParaRPr lang="en-US" sz="19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Need to prioritize based on: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The logical, critical path – what must follow other activities?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Probability of success – best to tackle high probability activities before moving into lower probability activities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Market opportunity – attack windows of opportunity (i.e., unoccupied market niches) aggressively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Availability of resources – especially time of key people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371475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3384550"/>
            <a:ext cx="7372350" cy="98107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600" b="1"/>
              <a:t>THE EVOLUTION OF 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600" b="1"/>
              <a:t>PRACTICE GROUP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71450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THE EVOLUTION OF PRACTICE GROUP </a:t>
            </a:r>
            <a:br>
              <a:rPr lang="en-US" sz="2400"/>
            </a:br>
            <a:r>
              <a:rPr lang="en-US" sz="2400"/>
              <a:t>	MANAGEMENT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372350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What Practice Groups Are </a:t>
            </a:r>
            <a:r>
              <a:rPr lang="en-US" sz="1900" b="1" u="sng" dirty="0" smtClean="0"/>
              <a:t> </a:t>
            </a: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Effective practice groups must be responsible for </a:t>
            </a:r>
            <a:r>
              <a:rPr lang="en-US" sz="1900" b="1" dirty="0"/>
              <a:t>four primary management responsibilities</a:t>
            </a:r>
            <a:r>
              <a:rPr lang="en-US" sz="1900" dirty="0"/>
              <a:t>: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Effective and efficient delivery of client service resulting in satisfied clients – client service remains the first and primary purpose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Marketing additional services to present clients and new services to new clients (building the business)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Developing the people in the group (not just the </a:t>
            </a:r>
            <a:r>
              <a:rPr lang="en-US" sz="1900" dirty="0" smtClean="0"/>
              <a:t>attorneys/ accountants/consultants)</a:t>
            </a: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Managing the practice as a business unit with a clear role and purpose within the firm (substantially and financially)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71450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THE EVOLUTION OF PRACTICE GROUP </a:t>
            </a:r>
            <a:br>
              <a:rPr lang="en-US" sz="2400"/>
            </a:br>
            <a:r>
              <a:rPr lang="en-US" sz="2400"/>
              <a:t>	MANAGEMENT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372350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What Practice Groups Are (Cont’d) 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In the fall of </a:t>
            </a:r>
            <a:r>
              <a:rPr lang="en-US" sz="1900" dirty="0" smtClean="0"/>
              <a:t>2009, </a:t>
            </a:r>
            <a:r>
              <a:rPr lang="en-US" sz="1900" dirty="0"/>
              <a:t>most, if not all, </a:t>
            </a:r>
            <a:r>
              <a:rPr lang="en-US" sz="1900" dirty="0" smtClean="0"/>
              <a:t>firms </a:t>
            </a:r>
            <a:r>
              <a:rPr lang="en-US" sz="1900" dirty="0"/>
              <a:t>have a practice group orientation of some sort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Widespread recognition that practice group effectiveness is an potential driver of firm success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Yet, little understanding of </a:t>
            </a:r>
            <a:r>
              <a:rPr lang="en-US" sz="1900" b="1" dirty="0"/>
              <a:t>how</a:t>
            </a:r>
            <a:r>
              <a:rPr lang="en-US" sz="1900" dirty="0"/>
              <a:t> to effectively organize and manage practice groups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Considerable sub-optimization is still the norm relative to using practice groups to capture opportunities – for growth and for improved profitability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Does not matter how large or small the firm is, any firm over 20 </a:t>
            </a:r>
            <a:r>
              <a:rPr lang="en-US" sz="1900" dirty="0" smtClean="0"/>
              <a:t>timekeepers needs </a:t>
            </a:r>
            <a:r>
              <a:rPr lang="en-US" sz="1900" dirty="0"/>
              <a:t>to deal with this concept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71450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THE EVOLUTION OF PRACTICE GROUP </a:t>
            </a:r>
            <a:br>
              <a:rPr lang="en-US" sz="2400"/>
            </a:br>
            <a:r>
              <a:rPr lang="en-US" sz="2400"/>
              <a:t>	MANAGEMENT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372350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/>
              <a:t>Sub-Optimal Results To Date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Nearly every firm has organized into some variation on the practice group concept – yet, performance remains sub-optimal – WHY?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Lack of Leadership Depth – 15 practices, six good leaders…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Other critical, firm management roles grab strong leaders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Gorillas and their egos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Some generational biases 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Time management and discipline issues (200-250 hours per year…)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71450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THE EVOLUTION OF PRACTICE GROUP </a:t>
            </a:r>
            <a:br>
              <a:rPr lang="en-US" sz="2400"/>
            </a:br>
            <a:r>
              <a:rPr lang="en-US" sz="2400"/>
              <a:t>	MANAGEMENT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372350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/>
              <a:t>Sub-Optimal Results To Date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Lack of open, strategic dialog about roles and direction of practice groups – what the firm needs and expects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Role of the practice group (all are important)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Plans and commitments to action – aligning action with direction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Continuing dialog about “how are we doing”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Advice and input from firm leadership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Meetings within the group – partners and all professionals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71450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THE EVOLUTION OF PRACTICE GROUP </a:t>
            </a:r>
            <a:br>
              <a:rPr lang="en-US" sz="2400"/>
            </a:br>
            <a:r>
              <a:rPr lang="en-US" sz="2400"/>
              <a:t>	MANAGEMENT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372350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/>
              <a:t>Sub-Optimal Results To Date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/>
              <a:t>Lack of substantive support from the firm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200-250 hours doesn’t go very far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/>
              <a:t>Support needs vary, but may include: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</a:pPr>
            <a:endParaRPr lang="en-US" sz="1900"/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/>
              <a:t>Financial analysis and financial dashboards/reports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endParaRPr lang="en-US" sz="1900"/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/>
              <a:t>Support on business hygiene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endParaRPr lang="en-US" sz="1900"/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/>
              <a:t>Business development 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endParaRPr lang="en-US" sz="1900"/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/>
              <a:t>Marketing and market research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endParaRPr lang="en-US" sz="1900"/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/>
              <a:t>Time management coaching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endParaRPr lang="en-US" sz="1900"/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/>
              <a:t>A strong executive assistant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171450"/>
            <a:ext cx="7481888" cy="668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EFFECTIVE PRACTICE GROUP PLANNING</a:t>
            </a:r>
            <a:br>
              <a:rPr lang="en-US" sz="2400"/>
            </a:br>
            <a:r>
              <a:rPr lang="en-US" sz="2400"/>
              <a:t>THE EVOLUTION OF PRACTICE GROUP </a:t>
            </a:r>
            <a:br>
              <a:rPr lang="en-US" sz="2400"/>
            </a:br>
            <a:r>
              <a:rPr lang="en-US" sz="2400"/>
              <a:t>	MANAGEMENT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950" y="1479550"/>
            <a:ext cx="7740650" cy="47085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u="sng" dirty="0"/>
              <a:t>Sub-Optimal Results To Date (Cont’d)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900" b="1" u="sng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1900" dirty="0"/>
              <a:t>Insufficient client and/or market focus (internally focused)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Still largely organized around </a:t>
            </a:r>
            <a:r>
              <a:rPr lang="en-US" sz="1900" dirty="0" smtClean="0"/>
              <a:t>substantive specialties</a:t>
            </a: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Short term considerations force out medium and longer term considerations (today’s deadline, not tomorrow’s opportunities)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900" dirty="0"/>
              <a:t>To drive a more external focus ask:</a:t>
            </a:r>
          </a:p>
          <a:p>
            <a:pPr marL="879475" lvl="1" indent="-420688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n-US" sz="1900" dirty="0"/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 dirty="0"/>
              <a:t>How much more of this kind of work will our clients need?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 dirty="0"/>
              <a:t>How can we do it better for them?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 dirty="0"/>
              <a:t>What else do our clients need?  Do we do those things well here?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 dirty="0"/>
              <a:t>What other companies have the same needs (not conflict with our clients)?  Do we know them?  How can we get to know them?</a:t>
            </a:r>
          </a:p>
          <a:p>
            <a:pPr marL="1381125" lvl="2" indent="-500063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û"/>
            </a:pPr>
            <a:r>
              <a:rPr lang="en-US" sz="1900" dirty="0"/>
              <a:t>How else can this market use our knowledge?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6110</TotalTime>
  <Words>1712</Words>
  <Application>Microsoft Office PowerPoint</Application>
  <PresentationFormat>Custom</PresentationFormat>
  <Paragraphs>307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BLANK PRESENTATION</vt:lpstr>
      <vt:lpstr>1_BLANK PRESENTATION</vt:lpstr>
      <vt:lpstr>Slide 1</vt:lpstr>
      <vt:lpstr>EFFECTIVE PRACTICE GROUP PLANNING AGENDA</vt:lpstr>
      <vt:lpstr>EFFECTIVE PRACTICE GROUP PLANNING</vt:lpstr>
      <vt:lpstr>EFFECTIVE PRACTICE GROUP PLANNING THE EVOLUTION OF PRACTICE GROUP   MANAGEMENT</vt:lpstr>
      <vt:lpstr>EFFECTIVE PRACTICE GROUP PLANNING THE EVOLUTION OF PRACTICE GROUP   MANAGEMENT</vt:lpstr>
      <vt:lpstr>EFFECTIVE PRACTICE GROUP PLANNING THE EVOLUTION OF PRACTICE GROUP   MANAGEMENT</vt:lpstr>
      <vt:lpstr>EFFECTIVE PRACTICE GROUP PLANNING THE EVOLUTION OF PRACTICE GROUP   MANAGEMENT</vt:lpstr>
      <vt:lpstr>EFFECTIVE PRACTICE GROUP PLANNING THE EVOLUTION OF PRACTICE GROUP   MANAGEMENT</vt:lpstr>
      <vt:lpstr>EFFECTIVE PRACTICE GROUP PLANNING THE EVOLUTION OF PRACTICE GROUP   MANAGEMENT</vt:lpstr>
      <vt:lpstr>EFFECTIVE PRACTICE GROUP PLANNING THE EVOLUTION OF PRACTICE GROUP   MANAGEMENT</vt:lpstr>
      <vt:lpstr>EFFECTIVE PRACTICE GROUP PLANNING THE EVOLUTION OF PRACTICE GROUP   MANAGEMENT</vt:lpstr>
      <vt:lpstr>EFFECTIVE PRACTICE GROUP PLANNING THE EVOLUTION OF PRACTICE GROUP   MANAGEMENT</vt:lpstr>
      <vt:lpstr>EFFECTIVE PRACTICE GROUP PLANNING THE EVOLUTION OF PRACTICE GROUP   MANAGEMENT</vt:lpstr>
      <vt:lpstr>EFFECTIVE PRACTICE GROUP PLANNING</vt:lpstr>
      <vt:lpstr>EFFECTIVE PRACTICE GROUP PLANNING PRACTICE GROUP PLANNING</vt:lpstr>
      <vt:lpstr>EFFECTIVE PRACTICE GROUP PLANNING PRACTICE GROUP PLANNING</vt:lpstr>
      <vt:lpstr>EFFECTIVE PRACTICE GROUP PLANNING PRACTICE GROUP PLANNING</vt:lpstr>
      <vt:lpstr>EFFECTIVE PRACTICE GROUP PLANNING PRACTICE GROUP PLANNING</vt:lpstr>
      <vt:lpstr>EFFECTIVE PRACTICE GROUP PLANNING PRACTICE GROUP PLANNING</vt:lpstr>
      <vt:lpstr>EFFECTIVE PRACTICE GROUP PLANNING PRACTICE GROUP PLANNING</vt:lpstr>
      <vt:lpstr>EFFECTIVE PRACTICE GROUP PLANNING PRACTICE GROUP PLANNING</vt:lpstr>
      <vt:lpstr>EFFECTIVE PRACTICE GROUP PLANNING PRACTICE GROUP PLANNING</vt:lpstr>
      <vt:lpstr>EFFECTIVE PRACTICE GROUP PLANNING PRACTICE GROUP PLANNING</vt:lpstr>
      <vt:lpstr>EFFECTIVE PRACTICE GROUP PLANNING PRACTICE GROUP PLANNING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D. Barbacovi</dc:creator>
  <cp:lastModifiedBy>Cameron J Fuller</cp:lastModifiedBy>
  <cp:revision>375</cp:revision>
  <cp:lastPrinted>1999-10-06T16:43:32Z</cp:lastPrinted>
  <dcterms:created xsi:type="dcterms:W3CDTF">1999-05-06T17:31:37Z</dcterms:created>
  <dcterms:modified xsi:type="dcterms:W3CDTF">2009-10-20T13:02:10Z</dcterms:modified>
</cp:coreProperties>
</file>