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theme/theme4.xml" ContentType="application/vnd.openxmlformats-officedocument.them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44" r:id="rId1"/>
    <p:sldMasterId id="2147483758" r:id="rId2"/>
  </p:sldMasterIdLst>
  <p:notesMasterIdLst>
    <p:notesMasterId r:id="rId24"/>
  </p:notesMasterIdLst>
  <p:handoutMasterIdLst>
    <p:handoutMasterId r:id="rId25"/>
  </p:handoutMasterIdLst>
  <p:sldIdLst>
    <p:sldId id="283" r:id="rId3"/>
    <p:sldId id="381" r:id="rId4"/>
    <p:sldId id="401" r:id="rId5"/>
    <p:sldId id="388" r:id="rId6"/>
    <p:sldId id="392" r:id="rId7"/>
    <p:sldId id="374" r:id="rId8"/>
    <p:sldId id="389" r:id="rId9"/>
    <p:sldId id="397" r:id="rId10"/>
    <p:sldId id="399" r:id="rId11"/>
    <p:sldId id="382" r:id="rId12"/>
    <p:sldId id="400" r:id="rId13"/>
    <p:sldId id="376" r:id="rId14"/>
    <p:sldId id="371" r:id="rId15"/>
    <p:sldId id="370" r:id="rId16"/>
    <p:sldId id="393" r:id="rId17"/>
    <p:sldId id="367" r:id="rId18"/>
    <p:sldId id="387" r:id="rId19"/>
    <p:sldId id="394" r:id="rId20"/>
    <p:sldId id="373" r:id="rId21"/>
    <p:sldId id="384" r:id="rId22"/>
    <p:sldId id="395" r:id="rId23"/>
  </p:sldIdLst>
  <p:sldSz cx="9144000" cy="6858000" type="letter"/>
  <p:notesSz cx="7077075" cy="9363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F19A"/>
    <a:srgbClr val="F0F1F7"/>
    <a:srgbClr val="131B4B"/>
    <a:srgbClr val="A80000"/>
    <a:srgbClr val="930000"/>
    <a:srgbClr val="323E80"/>
    <a:srgbClr val="BF9F2D"/>
    <a:srgbClr val="0D2379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834" autoAdjust="0"/>
  </p:normalViewPr>
  <p:slideViewPr>
    <p:cSldViewPr snapToObjects="1">
      <p:cViewPr>
        <p:scale>
          <a:sx n="100" d="100"/>
          <a:sy n="100" d="100"/>
        </p:scale>
        <p:origin x="-37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1" d="100"/>
          <a:sy n="51" d="100"/>
        </p:scale>
        <p:origin x="-2880" y="-84"/>
      </p:cViewPr>
      <p:guideLst>
        <p:guide orient="horz" pos="2949"/>
        <p:guide pos="222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799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799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B5DB082-7ECE-4B27-A6FB-A21929F1A0B3}" type="datetime1">
              <a:rPr lang="en-US"/>
              <a:pPr/>
              <a:t>8/31/12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443"/>
            <a:ext cx="3067050" cy="46799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893443"/>
            <a:ext cx="3067050" cy="46799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D82E07-3347-49D2-94D0-0C141D9FE4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1142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8563" y="703263"/>
            <a:ext cx="4679950" cy="3509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446722"/>
            <a:ext cx="5661025" cy="42135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443"/>
            <a:ext cx="3067050" cy="46799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fld id="{165230FA-23CB-4949-83C2-8495747ACD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93350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9FBABD-E04C-4BF1-B91C-6B0291B72A65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a typeface="ＭＳ Ｐゴシック" pitchFamily="34" charset="-128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9FBABD-E04C-4BF1-B91C-6B0291B72A65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69342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5867400"/>
            <a:ext cx="87630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7" descr="TIAGLogo_blue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270369" y="6150547"/>
            <a:ext cx="1492631" cy="57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5700003" rotWithShape="0">
              <a:srgbClr val="808080">
                <a:alpha val="12000"/>
              </a:srgbClr>
            </a:outerShdw>
          </a:effectLst>
        </p:spPr>
      </p:pic>
      <p:pic>
        <p:nvPicPr>
          <p:cNvPr id="6" name="Picture 5" descr="TAGLawLogo_blue_medium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800" y="6150547"/>
            <a:ext cx="1752600" cy="5783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FFFF"/>
          </a:solidFill>
          <a:effectLst>
            <a:outerShdw blurRad="190500" dist="101600" dir="5400000">
              <a:srgbClr val="000000">
                <a:alpha val="68000"/>
              </a:srgbClr>
            </a:outerShdw>
          </a:effectLst>
          <a:latin typeface="Arial"/>
          <a:ea typeface="ＭＳ Ｐゴシック" pitchFamily="-111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200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FFFF"/>
          </a:solidFill>
          <a:effectLst>
            <a:outerShdw blurRad="190500" dist="101600" dir="5400000">
              <a:srgbClr val="000000">
                <a:alpha val="68000"/>
              </a:srgbClr>
            </a:outerShdw>
          </a:effectLst>
          <a:latin typeface="Arial"/>
          <a:ea typeface="ＭＳ Ｐゴシック" pitchFamily="-111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FFFF"/>
          </a:solidFill>
          <a:latin typeface="Arial" charset="0"/>
          <a:ea typeface="ＭＳ Ｐゴシック" pitchFamily="-111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 b="1">
          <a:solidFill>
            <a:srgbClr val="0D2379"/>
          </a:solidFill>
          <a:latin typeface="Calibri" pitchFamily="-111" charset="0"/>
          <a:ea typeface="ＭＳ Ｐゴシック" pitchFamily="-111" charset="-128"/>
          <a:cs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600" kern="1200">
          <a:solidFill>
            <a:srgbClr val="0D2379"/>
          </a:solidFill>
          <a:latin typeface="Arial"/>
          <a:ea typeface="ＭＳ Ｐゴシック" pitchFamily="-111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kenmayers/Desktop/taglaw-tiag.mp4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9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solidFill>
            <a:srgbClr val="BF9F2D"/>
          </a:solidFill>
          <a:ln w="9525">
            <a:noFill/>
            <a:miter lim="800000"/>
            <a:headEnd/>
            <a:tailEnd/>
          </a:ln>
          <a:effectLst>
            <a:outerShdw dist="38100" dir="162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149" name="Picture 7" descr="TIAGLogo_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5210" y="660400"/>
            <a:ext cx="3605390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5700003" rotWithShape="0">
              <a:srgbClr val="808080">
                <a:alpha val="12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43053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889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endParaRPr lang="en-US" sz="4800" b="1" dirty="0" smtClean="0">
              <a:solidFill>
                <a:srgbClr val="FFFFFF"/>
              </a:solidFill>
              <a:effectLst>
                <a:outerShdw blurRad="190500" dist="101600" dir="5400000">
                  <a:srgbClr val="000000">
                    <a:alpha val="68000"/>
                  </a:srgbClr>
                </a:outerShdw>
              </a:effectLst>
              <a:cs typeface="Arial"/>
            </a:endParaRPr>
          </a:p>
          <a:p>
            <a:pPr algn="ctr" eaLnBrk="0" hangingPunct="0">
              <a:defRPr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cs typeface="Arial"/>
              </a:rPr>
              <a:t>2012 Regional Meeting:</a:t>
            </a:r>
          </a:p>
          <a:p>
            <a:pPr algn="ctr" eaLnBrk="0" hangingPunct="0">
              <a:defRPr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/>
              </a:rPr>
              <a:t>Asia/Pacific</a:t>
            </a:r>
          </a:p>
          <a:p>
            <a:pPr algn="ctr" eaLnBrk="0" hangingPunct="0">
              <a:defRPr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cs typeface="Arial"/>
              </a:rPr>
              <a:t>Shanghai, </a:t>
            </a:r>
            <a:r>
              <a:rPr lang="en-US" sz="4000" b="1" dirty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cs typeface="Arial"/>
              </a:rPr>
              <a:t>August </a:t>
            </a:r>
            <a:r>
              <a:rPr lang="en-US" sz="40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cs typeface="Arial"/>
              </a:rPr>
              <a:t>2012</a:t>
            </a:r>
            <a:endParaRPr lang="en-US" sz="4000" b="1" dirty="0" smtClean="0">
              <a:solidFill>
                <a:srgbClr val="FFFFFF"/>
              </a:solidFill>
              <a:effectLst>
                <a:outerShdw blurRad="190500" dist="101600" dir="5400000">
                  <a:srgbClr val="000000">
                    <a:alpha val="68000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/>
            </a:endParaRPr>
          </a:p>
          <a:p>
            <a:pPr algn="ctr" eaLnBrk="0" hangingPunct="0">
              <a:defRPr/>
            </a:pPr>
            <a:endParaRPr lang="en-US" sz="4400" b="1" dirty="0">
              <a:solidFill>
                <a:srgbClr val="FFFFFF"/>
              </a:solidFill>
              <a:effectLst>
                <a:outerShdw blurRad="190500" dist="101600" dir="5400000">
                  <a:srgbClr val="000000">
                    <a:alpha val="68000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/>
            </a:endParaRPr>
          </a:p>
        </p:txBody>
      </p:sp>
      <p:pic>
        <p:nvPicPr>
          <p:cNvPr id="2" name="Picture 1" descr="TAGLawLogo_blue_mediu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199" y="685800"/>
            <a:ext cx="4156365" cy="1371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153400" cy="1143000"/>
          </a:xfrm>
        </p:spPr>
        <p:txBody>
          <a:bodyPr/>
          <a:lstStyle/>
          <a:p>
            <a:r>
              <a:rPr lang="en-US" dirty="0" smtClean="0"/>
              <a:t>Branding Initiative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3382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b="1" dirty="0" smtClean="0"/>
              <a:t>Impact Video</a:t>
            </a:r>
          </a:p>
          <a:p>
            <a:pPr marL="0" indent="0" algn="ctr">
              <a:buNone/>
            </a:pPr>
            <a:r>
              <a:rPr lang="en-US" sz="3200" u="sng" dirty="0" smtClean="0"/>
              <a:t>http</a:t>
            </a:r>
            <a:r>
              <a:rPr lang="en-US" sz="3200" u="sng" dirty="0"/>
              <a:t>://www.tiagnet.com/movie/</a:t>
            </a:r>
            <a:endParaRPr lang="en-US" sz="32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24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glaw-tiag.mp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859257"/>
            <a:ext cx="9144000" cy="513948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5791200"/>
            <a:ext cx="9144000" cy="10668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2467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err="1" smtClean="0"/>
              <a:t>TAGLaw</a:t>
            </a:r>
            <a:r>
              <a:rPr lang="en-US" baseline="30000" dirty="0" smtClean="0"/>
              <a:t>®</a:t>
            </a:r>
            <a:r>
              <a:rPr lang="en-US" dirty="0" smtClean="0"/>
              <a:t> &amp; TIAG</a:t>
            </a:r>
            <a:r>
              <a:rPr lang="en-US" baseline="30000" dirty="0"/>
              <a:t>®</a:t>
            </a:r>
            <a:r>
              <a:rPr lang="en-US" dirty="0" smtClean="0"/>
              <a:t> Around The World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46608132"/>
              </p:ext>
            </p:extLst>
          </p:nvPr>
        </p:nvGraphicFramePr>
        <p:xfrm>
          <a:off x="1660525" y="3048000"/>
          <a:ext cx="6096001" cy="2600325"/>
        </p:xfrm>
        <a:graphic>
          <a:graphicData uri="http://schemas.openxmlformats.org/drawingml/2006/table">
            <a:tbl>
              <a:tblPr/>
              <a:tblGrid>
                <a:gridCol w="1688449"/>
                <a:gridCol w="1527826"/>
                <a:gridCol w="1294341"/>
                <a:gridCol w="158538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Region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TAGLaw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TIAG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TOTAL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Asia Pacific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22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2379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Trebuchet MS" charset="0"/>
                        </a:rPr>
                        <a:t>36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Europe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49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2379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35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Trebuchet MS" charset="0"/>
                        </a:rPr>
                        <a:t>84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Latin America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28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Trebuchet MS" charset="0"/>
                        </a:rPr>
                        <a:t>48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2379"/>
                        </a:solidFill>
                        <a:effectLst/>
                        <a:latin typeface="Arial" charset="0"/>
                        <a:ea typeface="Trebuchet M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Africa/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Mid.East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2379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2379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12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Trebuchet MS" charset="0"/>
                        </a:rPr>
                        <a:t>22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2379"/>
                        </a:solidFill>
                        <a:effectLst/>
                        <a:latin typeface="Arial" charset="0"/>
                        <a:ea typeface="Trebuchet MS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North America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56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2379"/>
                          </a:solidFill>
                          <a:effectLst/>
                          <a:latin typeface="Arial" charset="0"/>
                          <a:ea typeface="Trebuchet MS" charset="0"/>
                        </a:rPr>
                        <a:t>73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Totals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149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114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rebuchet MS" charset="0"/>
                        </a:rPr>
                        <a:t>263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60864194"/>
              </p:ext>
            </p:extLst>
          </p:nvPr>
        </p:nvGraphicFramePr>
        <p:xfrm>
          <a:off x="1660525" y="1600200"/>
          <a:ext cx="6096000" cy="111442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Countries: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95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Total Firms: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263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Total Offices: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D2379">
                        <a:alpha val="59999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498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9F2D">
                        <a:alpha val="41176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8941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AG-Map-2.ps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10890" b="10890"/>
          <a:stretch>
            <a:fillRect/>
          </a:stretch>
        </p:blipFill>
        <p:spPr>
          <a:xfrm>
            <a:off x="304800" y="1371600"/>
            <a:ext cx="82296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TAGLaw</a:t>
            </a:r>
            <a:r>
              <a:rPr lang="en-US" dirty="0" smtClean="0"/>
              <a:t> &amp; TIAG Members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5511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TIAG Recruiting Efforts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0010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MX" b="1" u="sng" dirty="0" smtClean="0">
                <a:solidFill>
                  <a:srgbClr val="BF9F2D"/>
                </a:solidFill>
                <a:latin typeface="Arial" charset="0"/>
                <a:ea typeface="ＭＳ Ｐゴシック" pitchFamily="34" charset="-128"/>
                <a:cs typeface="Arial" charset="0"/>
              </a:rPr>
              <a:t>Currently Recruiting in:</a:t>
            </a:r>
          </a:p>
          <a:p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USA.</a:t>
            </a:r>
            <a:r>
              <a:rPr lang="es-MX" sz="2000" dirty="0">
                <a:latin typeface="Arial" charset="0"/>
                <a:ea typeface="ＭＳ Ｐゴシック" pitchFamily="34" charset="-128"/>
                <a:cs typeface="Arial" charset="0"/>
              </a:rPr>
              <a:t>: Alaska, Alabama, Florida, Indiana, Kentucky, Nebraska, Nevada, </a:t>
            </a:r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New York</a:t>
            </a:r>
            <a:r>
              <a:rPr lang="es-MX" sz="2000" dirty="0">
                <a:latin typeface="Arial" charset="0"/>
                <a:ea typeface="ＭＳ Ｐゴシック" pitchFamily="34" charset="-128"/>
                <a:cs typeface="Arial" charset="0"/>
              </a:rPr>
              <a:t>, Ohio, Oregon, Pensilvania</a:t>
            </a:r>
          </a:p>
          <a:p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Canada: </a:t>
            </a:r>
            <a:r>
              <a:rPr lang="es-MX" sz="2000" dirty="0">
                <a:latin typeface="Arial" charset="0"/>
                <a:ea typeface="ＭＳ Ｐゴシック" pitchFamily="34" charset="-128"/>
                <a:cs typeface="Arial" charset="0"/>
              </a:rPr>
              <a:t>Calgary, Montreal, Vancouver</a:t>
            </a:r>
          </a:p>
          <a:p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Thailand, United Kingdom</a:t>
            </a:r>
          </a:p>
          <a:p>
            <a:endParaRPr lang="en-US" sz="200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6708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1143000"/>
          </a:xfrm>
        </p:spPr>
        <p:txBody>
          <a:bodyPr/>
          <a:lstStyle/>
          <a:p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TAGLaw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 Recruiting Efforts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80010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s-MX" b="1" u="sng" dirty="0" smtClean="0">
                <a:solidFill>
                  <a:srgbClr val="BF9F2D"/>
                </a:solidFill>
                <a:latin typeface="Arial" charset="0"/>
                <a:ea typeface="ＭＳ Ｐゴシック" pitchFamily="34" charset="-128"/>
                <a:cs typeface="Arial" charset="0"/>
              </a:rPr>
              <a:t>Currently Recruiting in:</a:t>
            </a:r>
          </a:p>
          <a:p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UAE, Saudi Arabia</a:t>
            </a:r>
            <a:endParaRPr lang="es-MX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Alaska, West Virginia, Indiana</a:t>
            </a:r>
            <a:endParaRPr lang="es-MX" sz="2000" dirty="0">
              <a:latin typeface="Arial" charset="0"/>
              <a:ea typeface="ＭＳ Ｐゴシック" pitchFamily="34" charset="-128"/>
              <a:cs typeface="Arial" charset="0"/>
            </a:endParaRPr>
          </a:p>
          <a:p>
            <a:r>
              <a:rPr lang="es-MX" sz="2000" dirty="0" smtClean="0">
                <a:latin typeface="Arial" charset="0"/>
                <a:ea typeface="ＭＳ Ｐゴシック" pitchFamily="34" charset="-128"/>
                <a:cs typeface="Arial" charset="0"/>
              </a:rPr>
              <a:t>Thailand</a:t>
            </a:r>
            <a:endParaRPr lang="en-US" sz="200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8835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New TIAG Members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825500" y="1371600"/>
            <a:ext cx="80010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>
                <a:solidFill>
                  <a:srgbClr val="BF9F2D"/>
                </a:solidFill>
                <a:latin typeface="Arial" charset="0"/>
                <a:ea typeface="ＭＳ Ｐゴシック" pitchFamily="34" charset="-128"/>
                <a:cs typeface="Arial" charset="0"/>
              </a:rPr>
              <a:t>Since our previous meeting:</a:t>
            </a:r>
          </a:p>
          <a:p>
            <a:endParaRPr lang="es-MX" sz="2000" dirty="0" smtClean="0"/>
          </a:p>
          <a:p>
            <a:r>
              <a:rPr lang="en-US" sz="2000" dirty="0" smtClean="0"/>
              <a:t>BND Consulting; Senegal</a:t>
            </a:r>
            <a:endParaRPr lang="en-US" sz="2000" dirty="0"/>
          </a:p>
          <a:p>
            <a:r>
              <a:rPr lang="en-US" sz="2000" dirty="0" smtClean="0"/>
              <a:t>FMRTL; New Jersey, USA</a:t>
            </a:r>
          </a:p>
          <a:p>
            <a:r>
              <a:rPr lang="en-US" sz="2000" dirty="0" smtClean="0"/>
              <a:t>SBB Accountants; Leuven, Belgium</a:t>
            </a:r>
          </a:p>
          <a:p>
            <a:r>
              <a:rPr lang="en-US" sz="2000" dirty="0" err="1" smtClean="0"/>
              <a:t>Witlox</a:t>
            </a:r>
            <a:r>
              <a:rPr lang="en-US" sz="2000" dirty="0" smtClean="0"/>
              <a:t> VCS; Breda, The Netherlands</a:t>
            </a:r>
            <a:endParaRPr lang="en-US" sz="2000" dirty="0"/>
          </a:p>
          <a:p>
            <a:r>
              <a:rPr lang="en-US" sz="2000" dirty="0" err="1" smtClean="0"/>
              <a:t>A.I.Macan</a:t>
            </a:r>
            <a:r>
              <a:rPr lang="en-US" sz="2000" dirty="0" smtClean="0"/>
              <a:t> </a:t>
            </a:r>
            <a:r>
              <a:rPr lang="en-US" sz="2000" dirty="0" err="1"/>
              <a:t>Markar</a:t>
            </a:r>
            <a:r>
              <a:rPr lang="en-US" sz="2000" dirty="0"/>
              <a:t> &amp; Co</a:t>
            </a:r>
            <a:r>
              <a:rPr lang="en-US" sz="2000" dirty="0" smtClean="0"/>
              <a:t>.; Sri Lanka</a:t>
            </a:r>
          </a:p>
          <a:p>
            <a:r>
              <a:rPr lang="en-US" sz="2000" dirty="0" smtClean="0"/>
              <a:t>Van</a:t>
            </a:r>
            <a:r>
              <a:rPr lang="en-US" sz="2000" dirty="0"/>
              <a:t>-</a:t>
            </a:r>
            <a:r>
              <a:rPr lang="en-US" sz="2000" dirty="0" err="1"/>
              <a:t>Cauter</a:t>
            </a:r>
            <a:r>
              <a:rPr lang="en-US" sz="2000" dirty="0"/>
              <a:t>-</a:t>
            </a:r>
            <a:r>
              <a:rPr lang="en-US" sz="2000" dirty="0" err="1"/>
              <a:t>Saeys</a:t>
            </a:r>
            <a:r>
              <a:rPr lang="en-US" sz="2000" dirty="0"/>
              <a:t> &amp; </a:t>
            </a:r>
            <a:r>
              <a:rPr lang="en-US" sz="2000" dirty="0" smtClean="0"/>
              <a:t>Co; Aalst, Belgium</a:t>
            </a:r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7756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pitchFamily="34" charset="-128"/>
                <a:cs typeface="Arial" charset="0"/>
              </a:rPr>
              <a:t>New TIAG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001000" cy="46783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BF9F2D"/>
                </a:solidFill>
                <a:latin typeface="Arial" charset="0"/>
                <a:ea typeface="ＭＳ Ｐゴシック" pitchFamily="34" charset="-128"/>
                <a:cs typeface="Arial" charset="0"/>
              </a:rPr>
              <a:t>Since our previous meeting:</a:t>
            </a:r>
            <a:endParaRPr lang="en-US" b="1" u="sng" dirty="0">
              <a:solidFill>
                <a:srgbClr val="BF9F2D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s-MX" sz="2000" dirty="0" smtClean="0"/>
          </a:p>
          <a:p>
            <a:r>
              <a:rPr lang="es-MX" sz="2000" dirty="0"/>
              <a:t>WMS Chartered Accountants; Queensland, Australia</a:t>
            </a:r>
          </a:p>
          <a:p>
            <a:r>
              <a:rPr lang="es-MX" sz="2000" dirty="0"/>
              <a:t>Burgis Bullock; Warwickshire, England</a:t>
            </a:r>
          </a:p>
          <a:p>
            <a:r>
              <a:rPr lang="en-US" sz="2000" dirty="0" err="1"/>
              <a:t>Velani</a:t>
            </a:r>
            <a:r>
              <a:rPr lang="en-US" sz="2000" dirty="0"/>
              <a:t> </a:t>
            </a:r>
            <a:r>
              <a:rPr lang="en-US" sz="2000" dirty="0" err="1"/>
              <a:t>Contabilidade</a:t>
            </a:r>
            <a:r>
              <a:rPr lang="en-US" sz="2000" dirty="0"/>
              <a:t>, Rio </a:t>
            </a:r>
            <a:r>
              <a:rPr lang="en-US" sz="2000" dirty="0" err="1"/>
              <a:t>Preto</a:t>
            </a:r>
            <a:r>
              <a:rPr lang="en-US" sz="2000" dirty="0"/>
              <a:t>, </a:t>
            </a:r>
            <a:r>
              <a:rPr lang="en-US" sz="2000" dirty="0" smtClean="0"/>
              <a:t>Brazil</a:t>
            </a:r>
          </a:p>
          <a:p>
            <a:r>
              <a:rPr lang="en-US" sz="2000" dirty="0"/>
              <a:t>Hemming Morse; San Francisco, USA</a:t>
            </a:r>
          </a:p>
          <a:p>
            <a:r>
              <a:rPr lang="en-US" sz="2000" dirty="0" err="1"/>
              <a:t>Despacho</a:t>
            </a:r>
            <a:r>
              <a:rPr lang="en-US" sz="2000" dirty="0"/>
              <a:t> Pérez </a:t>
            </a:r>
            <a:r>
              <a:rPr lang="en-US" sz="2000" dirty="0" err="1"/>
              <a:t>Arzate</a:t>
            </a:r>
            <a:r>
              <a:rPr lang="en-US" sz="2000" dirty="0"/>
              <a:t>; Saltillo, Mexico</a:t>
            </a:r>
          </a:p>
          <a:p>
            <a:r>
              <a:rPr lang="en-US" sz="2000" dirty="0"/>
              <a:t>BAGE SARL; Togo</a:t>
            </a:r>
          </a:p>
          <a:p>
            <a:endParaRPr lang="en-US" sz="2000" dirty="0"/>
          </a:p>
          <a:p>
            <a:endParaRPr lang="es-MX" sz="200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0116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pitchFamily="34" charset="-128"/>
                <a:cs typeface="Arial" charset="0"/>
              </a:rPr>
              <a:t>New </a:t>
            </a:r>
            <a:r>
              <a:rPr lang="en-US" dirty="0" err="1" smtClean="0">
                <a:latin typeface="Arial" charset="0"/>
                <a:ea typeface="ＭＳ Ｐゴシック" pitchFamily="34" charset="-128"/>
                <a:cs typeface="Arial" charset="0"/>
              </a:rPr>
              <a:t>TAGLaw</a:t>
            </a:r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001000" cy="4678363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>
                <a:solidFill>
                  <a:srgbClr val="BF9F2D"/>
                </a:solidFill>
                <a:latin typeface="Arial" charset="0"/>
                <a:ea typeface="ＭＳ Ｐゴシック" pitchFamily="34" charset="-128"/>
                <a:cs typeface="Arial" charset="0"/>
              </a:rPr>
              <a:t>Since our previous meeting:</a:t>
            </a:r>
            <a:endParaRPr lang="en-US" b="1" u="sng" dirty="0">
              <a:solidFill>
                <a:srgbClr val="BF9F2D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endParaRPr lang="es-MX" sz="2000" dirty="0" smtClean="0"/>
          </a:p>
          <a:p>
            <a:r>
              <a:rPr lang="es-MX" sz="2000" dirty="0" smtClean="0"/>
              <a:t>LETLAW, Latvia</a:t>
            </a:r>
            <a:endParaRPr lang="es-MX" sz="2000" dirty="0"/>
          </a:p>
          <a:p>
            <a:r>
              <a:rPr lang="es-MX" sz="2000" dirty="0" smtClean="0"/>
              <a:t>Lindquist &amp; Vennum, South Dakota</a:t>
            </a:r>
            <a:endParaRPr lang="es-MX" sz="2000" dirty="0"/>
          </a:p>
          <a:p>
            <a:r>
              <a:rPr lang="en-US" sz="2000" dirty="0" smtClean="0"/>
              <a:t>Kennelly O’Keeffe, North Dakota</a:t>
            </a:r>
          </a:p>
          <a:p>
            <a:r>
              <a:rPr lang="en-US" sz="2000" dirty="0" smtClean="0"/>
              <a:t>MAK Law Firm, Saudi Arabia</a:t>
            </a:r>
          </a:p>
          <a:p>
            <a:r>
              <a:rPr lang="en-US" sz="2000" dirty="0" smtClean="0"/>
              <a:t>Barrett &amp; </a:t>
            </a:r>
            <a:r>
              <a:rPr lang="en-US" sz="2000" dirty="0" err="1" smtClean="0"/>
              <a:t>McNagny</a:t>
            </a:r>
            <a:r>
              <a:rPr lang="en-US" sz="2000" dirty="0" smtClean="0"/>
              <a:t>, Northern Indiana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s-MX" sz="2000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2107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  <a:ea typeface="ＭＳ Ｐゴシック" pitchFamily="34" charset="-128"/>
                <a:cs typeface="Arial" charset="0"/>
              </a:rPr>
              <a:t>Upcoming Events</a:t>
            </a:r>
          </a:p>
        </p:txBody>
      </p:sp>
      <p:sp>
        <p:nvSpPr>
          <p:cNvPr id="30725" name="TextBox 8"/>
          <p:cNvSpPr txBox="1">
            <a:spLocks noChangeArrowheads="1"/>
          </p:cNvSpPr>
          <p:nvPr/>
        </p:nvSpPr>
        <p:spPr bwMode="auto">
          <a:xfrm>
            <a:off x="4495800" y="4389875"/>
            <a:ext cx="3714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D2379"/>
                </a:solidFill>
              </a:rPr>
              <a:t>Boston, USA</a:t>
            </a:r>
          </a:p>
          <a:p>
            <a:pPr algn="ctr"/>
            <a:r>
              <a:rPr lang="en-US" b="1" dirty="0" smtClean="0">
                <a:solidFill>
                  <a:srgbClr val="0D2379"/>
                </a:solidFill>
              </a:rPr>
              <a:t>May 6-8, 2013</a:t>
            </a:r>
            <a:endParaRPr lang="en-US" b="1" dirty="0">
              <a:solidFill>
                <a:srgbClr val="0D2379"/>
              </a:solidFill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845086" y="4389875"/>
            <a:ext cx="36078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D2379"/>
                </a:solidFill>
              </a:rPr>
              <a:t>Brussels, Belgium</a:t>
            </a:r>
            <a:endParaRPr lang="en-US" b="1" dirty="0">
              <a:solidFill>
                <a:srgbClr val="0D2379"/>
              </a:solidFill>
            </a:endParaRPr>
          </a:p>
          <a:p>
            <a:pPr algn="ctr"/>
            <a:r>
              <a:rPr lang="en-US" b="1" dirty="0" smtClean="0">
                <a:solidFill>
                  <a:srgbClr val="0D2379"/>
                </a:solidFill>
              </a:rPr>
              <a:t>October22-24, 2012</a:t>
            </a:r>
            <a:endParaRPr lang="en-US" b="1" dirty="0">
              <a:solidFill>
                <a:srgbClr val="0D2379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0923" y="2180075"/>
            <a:ext cx="3519627" cy="2197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37" y="2180075"/>
            <a:ext cx="4038600" cy="221380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9693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7472">
              <a:lnSpc>
                <a:spcPct val="150000"/>
              </a:lnSpc>
            </a:pPr>
            <a:r>
              <a:rPr lang="en-US" sz="3200" dirty="0" err="1" smtClean="0"/>
              <a:t>TAGLaw</a:t>
            </a:r>
            <a:r>
              <a:rPr lang="en-US" sz="3200" dirty="0" smtClean="0"/>
              <a:t>/TIAG Current Status</a:t>
            </a:r>
          </a:p>
          <a:p>
            <a:pPr marL="347472">
              <a:lnSpc>
                <a:spcPct val="150000"/>
              </a:lnSpc>
            </a:pPr>
            <a:r>
              <a:rPr lang="en-US" sz="3200" dirty="0" smtClean="0"/>
              <a:t>TIAG </a:t>
            </a:r>
            <a:r>
              <a:rPr lang="en-US" sz="3200" dirty="0"/>
              <a:t>&amp;</a:t>
            </a:r>
            <a:r>
              <a:rPr lang="en-US" sz="3200" dirty="0" smtClean="0"/>
              <a:t> </a:t>
            </a:r>
            <a:r>
              <a:rPr lang="en-US" sz="3200" dirty="0" err="1"/>
              <a:t>TAGLaw</a:t>
            </a:r>
            <a:r>
              <a:rPr lang="en-US" sz="3200" dirty="0"/>
              <a:t> </a:t>
            </a:r>
            <a:r>
              <a:rPr lang="en-US" sz="3200" dirty="0" smtClean="0"/>
              <a:t>Around </a:t>
            </a:r>
            <a:r>
              <a:rPr lang="en-US" sz="3200" dirty="0"/>
              <a:t>T</a:t>
            </a:r>
            <a:r>
              <a:rPr lang="en-US" sz="3200" dirty="0" smtClean="0"/>
              <a:t>he World</a:t>
            </a:r>
          </a:p>
          <a:p>
            <a:pPr marL="347472">
              <a:lnSpc>
                <a:spcPct val="150000"/>
              </a:lnSpc>
            </a:pPr>
            <a:r>
              <a:rPr lang="en-US" sz="3200" dirty="0" smtClean="0"/>
              <a:t>Recruiting Efforts</a:t>
            </a:r>
          </a:p>
          <a:p>
            <a:pPr marL="347472">
              <a:lnSpc>
                <a:spcPct val="150000"/>
              </a:lnSpc>
            </a:pPr>
            <a:r>
              <a:rPr lang="en-US" sz="3200" dirty="0" smtClean="0"/>
              <a:t>Upcoming Events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6518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7620000" cy="4525963"/>
          </a:xfrm>
        </p:spPr>
        <p:txBody>
          <a:bodyPr/>
          <a:lstStyle/>
          <a:p>
            <a:r>
              <a:rPr lang="en-US" dirty="0" smtClean="0"/>
              <a:t>Major recognition by </a:t>
            </a:r>
            <a:r>
              <a:rPr lang="en-US" i="1" dirty="0" smtClean="0"/>
              <a:t>Accountancy Age </a:t>
            </a:r>
            <a:r>
              <a:rPr lang="en-US" dirty="0" smtClean="0"/>
              <a:t>in the top 5 alliances</a:t>
            </a:r>
          </a:p>
          <a:p>
            <a:r>
              <a:rPr lang="en-US" dirty="0" smtClean="0"/>
              <a:t>Important Branding Video</a:t>
            </a:r>
          </a:p>
          <a:p>
            <a:r>
              <a:rPr lang="en-US" dirty="0" smtClean="0"/>
              <a:t>Georgetown Law School Relationship</a:t>
            </a:r>
          </a:p>
          <a:p>
            <a:r>
              <a:rPr lang="en-US" dirty="0" smtClean="0"/>
              <a:t>Steady recruiting progress</a:t>
            </a:r>
          </a:p>
          <a:p>
            <a:r>
              <a:rPr lang="en-US" dirty="0" smtClean="0"/>
              <a:t>Conferences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8344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9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solidFill>
            <a:srgbClr val="BF9F2D"/>
          </a:solidFill>
          <a:ln w="9525">
            <a:noFill/>
            <a:miter lim="800000"/>
            <a:headEnd/>
            <a:tailEnd/>
          </a:ln>
          <a:effectLst>
            <a:outerShdw dist="38100" dir="16200000" rotWithShape="0">
              <a:srgbClr val="808080">
                <a:alpha val="42998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6149" name="Picture 7" descr="TIAGLogo_blu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04800"/>
            <a:ext cx="3276600" cy="1269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14300" dir="5700003" rotWithShape="0">
              <a:srgbClr val="808080">
                <a:alpha val="12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457200" y="43053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88900" dir="5400000" rotWithShape="0">
              <a:srgbClr val="808080">
                <a:alpha val="42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endParaRPr lang="en-US" sz="4800" b="1" dirty="0" smtClean="0">
              <a:solidFill>
                <a:srgbClr val="FFFFFF"/>
              </a:solidFill>
              <a:effectLst>
                <a:outerShdw blurRad="190500" dist="101600" dir="5400000">
                  <a:srgbClr val="000000">
                    <a:alpha val="68000"/>
                  </a:srgbClr>
                </a:outerShdw>
              </a:effectLst>
              <a:cs typeface="Arial"/>
            </a:endParaRPr>
          </a:p>
          <a:p>
            <a:pPr algn="ctr" eaLnBrk="0" hangingPunct="0">
              <a:defRPr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cs typeface="Arial"/>
              </a:rPr>
              <a:t>2012 Regional Meeting:</a:t>
            </a:r>
          </a:p>
          <a:p>
            <a:pPr algn="ctr" eaLnBrk="0" hangingPunct="0">
              <a:defRPr/>
            </a:pPr>
            <a:r>
              <a:rPr lang="en-US" sz="48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Arial"/>
              </a:rPr>
              <a:t>Asia/Pacific</a:t>
            </a:r>
          </a:p>
          <a:p>
            <a:pPr algn="ctr" eaLnBrk="0" hangingPunct="0">
              <a:defRPr/>
            </a:pPr>
            <a:r>
              <a:rPr lang="en-US" sz="4000" b="1" dirty="0" smtClean="0">
                <a:solidFill>
                  <a:srgbClr val="FFFFFF"/>
                </a:solidFill>
                <a:effectLst>
                  <a:outerShdw blurRad="190500" dist="101600" dir="5400000">
                    <a:srgbClr val="000000">
                      <a:alpha val="68000"/>
                    </a:srgbClr>
                  </a:outerShdw>
                </a:effectLst>
                <a:cs typeface="Arial"/>
              </a:rPr>
              <a:t>Shanghai, August 2012</a:t>
            </a:r>
            <a:endParaRPr lang="en-US" sz="4000" b="1" dirty="0" smtClean="0">
              <a:solidFill>
                <a:srgbClr val="FFFFFF"/>
              </a:solidFill>
              <a:effectLst>
                <a:outerShdw blurRad="190500" dist="101600" dir="5400000">
                  <a:srgbClr val="000000">
                    <a:alpha val="68000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/>
            </a:endParaRPr>
          </a:p>
          <a:p>
            <a:pPr algn="ctr" eaLnBrk="0" hangingPunct="0">
              <a:defRPr/>
            </a:pPr>
            <a:endParaRPr lang="en-US" sz="4400" b="1" dirty="0">
              <a:solidFill>
                <a:srgbClr val="FFFFFF"/>
              </a:solidFill>
              <a:effectLst>
                <a:outerShdw blurRad="190500" dist="101600" dir="5400000">
                  <a:srgbClr val="000000">
                    <a:alpha val="68000"/>
                  </a:srgbClr>
                </a:outerShdw>
              </a:effectLst>
              <a:latin typeface="Arial" pitchFamily="34" charset="0"/>
              <a:ea typeface="ＭＳ Ｐゴシック" pitchFamily="34" charset="-128"/>
              <a:cs typeface="Arial"/>
            </a:endParaRPr>
          </a:p>
        </p:txBody>
      </p:sp>
      <p:pic>
        <p:nvPicPr>
          <p:cNvPr id="2" name="Picture 1" descr="TAGLawLogo_blue_mediu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199" y="330200"/>
            <a:ext cx="3770310" cy="1244202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25784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14400"/>
          </a:xfrm>
        </p:spPr>
        <p:txBody>
          <a:bodyPr/>
          <a:lstStyle/>
          <a:p>
            <a:r>
              <a:rPr lang="en-US" dirty="0" smtClean="0"/>
              <a:t>Who is The Appleton Group?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990600" y="5310188"/>
            <a:ext cx="708660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000" dirty="0"/>
              <a:t>From left to right: Peter Appleton Jones, </a:t>
            </a:r>
            <a:r>
              <a:rPr lang="en-US" sz="1000" i="1" dirty="0"/>
              <a:t>Chairman and Founder</a:t>
            </a:r>
            <a:r>
              <a:rPr lang="en-US" sz="1000" dirty="0"/>
              <a:t>; Lourdes Allende, </a:t>
            </a:r>
            <a:r>
              <a:rPr lang="en-US" sz="1000" i="1" dirty="0" smtClean="0"/>
              <a:t>Market Research </a:t>
            </a:r>
            <a:r>
              <a:rPr lang="en-US" sz="1000" i="1" dirty="0"/>
              <a:t>Analyst</a:t>
            </a:r>
            <a:r>
              <a:rPr lang="en-US" sz="1000" dirty="0"/>
              <a:t>; Kenneth </a:t>
            </a:r>
            <a:r>
              <a:rPr lang="en-US" sz="1000" dirty="0" err="1"/>
              <a:t>Mayers</a:t>
            </a:r>
            <a:r>
              <a:rPr lang="en-US" sz="1000" i="1" dirty="0"/>
              <a:t>, Director, Member Relations</a:t>
            </a:r>
            <a:r>
              <a:rPr lang="en-US" sz="1000" dirty="0"/>
              <a:t>; Jacky Breeden, </a:t>
            </a:r>
            <a:r>
              <a:rPr lang="en-US" sz="1000" i="1" dirty="0"/>
              <a:t>Vice President of Operations; </a:t>
            </a:r>
            <a:r>
              <a:rPr lang="en-US" sz="1000" dirty="0"/>
              <a:t>Bob </a:t>
            </a:r>
            <a:r>
              <a:rPr lang="en-US" sz="1000" dirty="0" err="1"/>
              <a:t>Sattin</a:t>
            </a:r>
            <a:r>
              <a:rPr lang="en-US" sz="1000" dirty="0"/>
              <a:t>, </a:t>
            </a:r>
            <a:r>
              <a:rPr lang="en-US" sz="1000" i="1" dirty="0"/>
              <a:t>President</a:t>
            </a:r>
            <a:r>
              <a:rPr lang="en-US" sz="1000" dirty="0"/>
              <a:t>; Joe Farrell, </a:t>
            </a:r>
            <a:r>
              <a:rPr lang="en-US" sz="1000" i="1" dirty="0"/>
              <a:t>Executive Director</a:t>
            </a:r>
            <a:r>
              <a:rPr lang="en-US" sz="1000" dirty="0"/>
              <a:t>; Jenifer </a:t>
            </a:r>
            <a:r>
              <a:rPr lang="en-US" sz="1000" dirty="0" err="1"/>
              <a:t>Quiles</a:t>
            </a:r>
            <a:r>
              <a:rPr lang="en-US" sz="1000" dirty="0"/>
              <a:t>, </a:t>
            </a:r>
            <a:r>
              <a:rPr lang="en-US" sz="1000" i="1" dirty="0"/>
              <a:t>Administrative Assistant</a:t>
            </a:r>
            <a:r>
              <a:rPr lang="en-US" sz="1000" dirty="0"/>
              <a:t>; Chris </a:t>
            </a:r>
            <a:r>
              <a:rPr lang="en-US" sz="1000" dirty="0" err="1"/>
              <a:t>Cervellera</a:t>
            </a:r>
            <a:r>
              <a:rPr lang="en-US" sz="1000" dirty="0"/>
              <a:t>, </a:t>
            </a:r>
            <a:r>
              <a:rPr lang="en-US" sz="1000" i="1" dirty="0"/>
              <a:t>Manager of Marketing &amp; Member Services; </a:t>
            </a:r>
            <a:r>
              <a:rPr lang="en-US" sz="1000" dirty="0"/>
              <a:t>and Anne Appleton Jones, </a:t>
            </a:r>
            <a:r>
              <a:rPr lang="en-US" sz="1000" i="1" dirty="0"/>
              <a:t>Vice President</a:t>
            </a:r>
          </a:p>
          <a:p>
            <a:pPr eaLnBrk="1" hangingPunct="1"/>
            <a:endParaRPr lang="en-US" sz="1000" i="1" dirty="0"/>
          </a:p>
        </p:txBody>
      </p:sp>
      <p:pic>
        <p:nvPicPr>
          <p:cNvPr id="6" name="Picture 5" descr="TAG-Staff-Aug2011-Small.jpg"/>
          <p:cNvPicPr>
            <a:picLocks noChangeAspect="1"/>
          </p:cNvPicPr>
          <p:nvPr/>
        </p:nvPicPr>
        <p:blipFill>
          <a:blip r:embed="rId2"/>
          <a:srcRect l="3556" t="16061" r="7039" b="13167"/>
          <a:stretch>
            <a:fillRect/>
          </a:stretch>
        </p:blipFill>
        <p:spPr>
          <a:xfrm>
            <a:off x="990600" y="1447800"/>
            <a:ext cx="7086600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1143000"/>
          </a:xfrm>
        </p:spPr>
        <p:txBody>
          <a:bodyPr/>
          <a:lstStyle/>
          <a:p>
            <a:r>
              <a:rPr lang="en-US" sz="3200" dirty="0">
                <a:latin typeface="Arial" charset="0"/>
                <a:ea typeface="ＭＳ Ｐゴシック" pitchFamily="34" charset="-128"/>
                <a:cs typeface="Arial" charset="0"/>
              </a:rPr>
              <a:t>Branding Initiatives</a:t>
            </a:r>
            <a:endParaRPr lang="es-MX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sz="3200" dirty="0" smtClean="0"/>
          </a:p>
          <a:p>
            <a:r>
              <a:rPr lang="en-US" sz="3200" dirty="0"/>
              <a:t>Increased Public Relations</a:t>
            </a:r>
          </a:p>
          <a:p>
            <a:endParaRPr lang="en-US" sz="3200" dirty="0"/>
          </a:p>
          <a:p>
            <a:r>
              <a:rPr lang="en-US" sz="3200" dirty="0"/>
              <a:t>Impact Video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4321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ea typeface="ＭＳ Ｐゴシック" pitchFamily="34" charset="-128"/>
                <a:cs typeface="Arial" charset="0"/>
              </a:rPr>
              <a:t>Branding Initiatives</a:t>
            </a:r>
            <a:endParaRPr lang="en-US" dirty="0"/>
          </a:p>
        </p:txBody>
      </p:sp>
      <p:pic>
        <p:nvPicPr>
          <p:cNvPr id="5" name="Picture 4" descr="taglaw-ch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676400" y="1354723"/>
            <a:ext cx="5623435" cy="4229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583823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Prepared by Professor </a:t>
            </a:r>
            <a:r>
              <a:rPr lang="en-US" sz="1600" dirty="0"/>
              <a:t>Carol Silver of Indiana University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679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458200" cy="1143000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pitchFamily="34" charset="-128"/>
                <a:cs typeface="Arial" charset="0"/>
              </a:rPr>
              <a:t>Branding Initiatives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578" b="578"/>
          <a:stretch>
            <a:fillRect/>
          </a:stretch>
        </p:blipFill>
        <p:spPr>
          <a:xfrm>
            <a:off x="546100" y="1447800"/>
            <a:ext cx="8229600" cy="4525963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8138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153400" cy="1143000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pitchFamily="34" charset="-128"/>
                <a:cs typeface="Arial" charset="0"/>
              </a:rPr>
              <a:t>Branding Initiatives</a:t>
            </a:r>
            <a:endParaRPr lang="es-MX" dirty="0"/>
          </a:p>
        </p:txBody>
      </p:sp>
      <p:sp>
        <p:nvSpPr>
          <p:cNvPr id="9" name="TextBox 8"/>
          <p:cNvSpPr txBox="1"/>
          <p:nvPr/>
        </p:nvSpPr>
        <p:spPr>
          <a:xfrm>
            <a:off x="2266950" y="6018311"/>
            <a:ext cx="4895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Without the Big 4: PWC, E&amp;Y, Deloitte, KPMG</a:t>
            </a:r>
            <a:endParaRPr lang="en-US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57168267"/>
              </p:ext>
            </p:extLst>
          </p:nvPr>
        </p:nvGraphicFramePr>
        <p:xfrm>
          <a:off x="2266950" y="1371600"/>
          <a:ext cx="4762500" cy="4483100"/>
        </p:xfrm>
        <a:graphic>
          <a:graphicData uri="http://schemas.openxmlformats.org/drawingml/2006/table">
            <a:tbl>
              <a:tblPr/>
              <a:tblGrid>
                <a:gridCol w="304800"/>
                <a:gridCol w="2133600"/>
                <a:gridCol w="939800"/>
                <a:gridCol w="558800"/>
                <a:gridCol w="825500"/>
              </a:tblGrid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No.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INTERNATIONAL ORGANISATION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LATEST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ANNUAL 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INCOME ($M)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OF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FIRMS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OF</a:t>
                      </a:r>
                      <a:b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COUNTRIES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BDO 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5,677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Geneva Group International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4,287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RSM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Grant Thornton International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3,788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Praxity AISBL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3,688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Baker Tilly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3,222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Crowe Horwath International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2,931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TAG Alliance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2,900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PKF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2,621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Leading Edge Alliance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2,590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Nexia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2,300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Moore Stephens International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2,296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IGAF Polaris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2,036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HLB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1,795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Kreston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AGN International 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1,491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BKR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1,470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MSI Global Alliance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1,390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DFK International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IAPA  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1,008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0448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/>
          </p:cNvSpPr>
          <p:nvPr/>
        </p:nvSpPr>
        <p:spPr bwMode="auto">
          <a:xfrm>
            <a:off x="2513707" y="6552159"/>
            <a:ext cx="4876726" cy="280169"/>
          </a:xfrm>
          <a:prstGeom prst="rect">
            <a:avLst/>
          </a:prstGeom>
          <a:solidFill>
            <a:srgbClr val="FFFFFF"/>
          </a:solidFill>
          <a:ln w="9525">
            <a:noFill/>
            <a:miter lim="0"/>
            <a:headEnd/>
            <a:tailEnd/>
          </a:ln>
        </p:spPr>
        <p:txBody>
          <a:bodyPr lIns="88896" tIns="50798" rIns="88896" bIns="50798">
            <a:prstTxWarp prst="textNoShape">
              <a:avLst/>
            </a:prstTxWarp>
          </a:bodyPr>
          <a:lstStyle/>
          <a:p>
            <a:pPr defTabSz="456514">
              <a:spcBef>
                <a:spcPts val="703"/>
              </a:spcBef>
            </a:pPr>
            <a:r>
              <a:rPr lang="en-US" sz="1200" b="1" i="1" dirty="0">
                <a:solidFill>
                  <a:srgbClr val="0D2379"/>
                </a:solidFill>
                <a:latin typeface="Trebuchet MS" charset="0"/>
                <a:ea typeface="Trebuchet MS" charset="0"/>
                <a:cs typeface="Trebuchet MS" charset="0"/>
                <a:sym typeface="Trebuchet MS" charset="0"/>
              </a:rPr>
              <a:t>A Worldwide Alliance of Independent Law Firms</a:t>
            </a:r>
            <a:endParaRPr lang="en-US" dirty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6531" y="75902"/>
            <a:ext cx="8153921" cy="1143000"/>
          </a:xfrm>
          <a:effectLst>
            <a:outerShdw blurRad="76200" dist="88900" dir="5400000" algn="ctr" rotWithShape="0">
              <a:srgbClr val="000000">
                <a:alpha val="42999"/>
              </a:srgbClr>
            </a:outerShdw>
          </a:effectLst>
        </p:spPr>
        <p:txBody>
          <a:bodyPr lIns="88896" tIns="50798" rIns="88896" bIns="50798"/>
          <a:lstStyle/>
          <a:p>
            <a:pPr defTabSz="456514" eaLnBrk="1">
              <a:defRPr/>
            </a:pPr>
            <a:r>
              <a:rPr lang="en-US" dirty="0">
                <a:latin typeface="Arial" pitchFamily="-84" charset="0"/>
                <a:ea typeface="Arial" pitchFamily="-84" charset="0"/>
                <a:cs typeface="Arial" pitchFamily="-84" charset="0"/>
                <a:sym typeface="Arial" pitchFamily="-84" charset="0"/>
              </a:rPr>
              <a:t>TAG Academy</a:t>
            </a:r>
            <a:endParaRPr lang="en-US" dirty="0">
              <a:sym typeface="Helvetica Light" pitchFamily="-84" charset="0"/>
            </a:endParaRP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531" y="1447726"/>
            <a:ext cx="8458646" cy="4952628"/>
          </a:xfrm>
        </p:spPr>
        <p:txBody>
          <a:bodyPr lIns="88896" tIns="50798" rIns="88896" bIns="50798" anchor="t"/>
          <a:lstStyle/>
          <a:p>
            <a:pPr marL="195330" indent="-195330" defTabSz="456514" eaLnBrk="1">
              <a:spcBef>
                <a:spcPts val="914"/>
              </a:spcBef>
              <a:buClr>
                <a:srgbClr val="0D2379"/>
              </a:buClr>
              <a:buFont typeface="ArialMT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  <a:sym typeface="Arial" charset="0"/>
              </a:rPr>
              <a:t>100+ recordings available in library</a:t>
            </a:r>
            <a:endParaRPr lang="en-US" sz="2700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195330" indent="-195330" defTabSz="456514" eaLnBrk="1">
              <a:spcBef>
                <a:spcPts val="914"/>
              </a:spcBef>
              <a:buClr>
                <a:srgbClr val="0D2379"/>
              </a:buClr>
              <a:buFont typeface="ArialMT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  <a:sym typeface="Arial" charset="0"/>
              </a:rPr>
              <a:t>Professional Skills Course </a:t>
            </a:r>
            <a:r>
              <a:rPr lang="en-US" sz="2000" dirty="0">
                <a:latin typeface="Arial" charset="0"/>
                <a:ea typeface="Arial" charset="0"/>
                <a:cs typeface="Arial" charset="0"/>
                <a:sym typeface="Arial" charset="0"/>
              </a:rPr>
              <a:t>(live conference)</a:t>
            </a:r>
            <a:r>
              <a:rPr lang="en-US" sz="2400" dirty="0">
                <a:latin typeface="Arial" charset="0"/>
                <a:ea typeface="Arial" charset="0"/>
                <a:cs typeface="Arial" charset="0"/>
                <a:sym typeface="Arial" charset="0"/>
              </a:rPr>
              <a:t>:</a:t>
            </a:r>
            <a:endParaRPr lang="en-US" sz="2700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559202" lvl="1" indent="-237745" defTabSz="456514" eaLnBrk="1">
              <a:spcBef>
                <a:spcPts val="352"/>
              </a:spcBef>
              <a:buClr>
                <a:srgbClr val="0D2379"/>
              </a:buClr>
              <a:buFont typeface="ArialMT" charset="0"/>
              <a:buChar char="–"/>
            </a:pPr>
            <a:r>
              <a:rPr lang="en-US" sz="2000" dirty="0">
                <a:latin typeface="Arial" charset="0"/>
                <a:ea typeface="Arial" charset="0"/>
                <a:cs typeface="Arial" charset="0"/>
                <a:sym typeface="Arial" charset="0"/>
              </a:rPr>
              <a:t>Geared toward younger lawyers (3+ years)</a:t>
            </a:r>
            <a:endParaRPr lang="en-US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559202" lvl="1" indent="-237745" defTabSz="456514" eaLnBrk="1">
              <a:spcBef>
                <a:spcPts val="352"/>
              </a:spcBef>
              <a:buClr>
                <a:srgbClr val="0D2379"/>
              </a:buClr>
              <a:buFont typeface="ArialMT" charset="0"/>
              <a:buChar char="–"/>
            </a:pPr>
            <a:r>
              <a:rPr lang="en-US" sz="2000" dirty="0">
                <a:latin typeface="Arial" charset="0"/>
                <a:ea typeface="Arial" charset="0"/>
                <a:cs typeface="Arial" charset="0"/>
                <a:sym typeface="Arial" charset="0"/>
              </a:rPr>
              <a:t>Rainmaking, presentation skills, time management, negotiating, client interviews and financial statements</a:t>
            </a:r>
            <a:endParaRPr lang="en-US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195330" indent="-195330" defTabSz="456514" eaLnBrk="1">
              <a:spcBef>
                <a:spcPts val="422"/>
              </a:spcBef>
              <a:buClr>
                <a:srgbClr val="0D2379"/>
              </a:buClr>
              <a:buFont typeface="ArialMT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  <a:sym typeface="Arial" charset="0"/>
              </a:rPr>
              <a:t>Managing Partner Summit</a:t>
            </a:r>
            <a:endParaRPr lang="en-US" sz="2700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195330" indent="-195330" defTabSz="456514" eaLnBrk="1">
              <a:spcBef>
                <a:spcPts val="422"/>
              </a:spcBef>
              <a:buClr>
                <a:srgbClr val="0D2379"/>
              </a:buClr>
              <a:buFont typeface="ArialMT" charset="0"/>
              <a:buChar char="•"/>
            </a:pPr>
            <a:r>
              <a:rPr lang="en-US" sz="2400" dirty="0">
                <a:latin typeface="Arial" charset="0"/>
                <a:ea typeface="Arial" charset="0"/>
                <a:cs typeface="Arial" charset="0"/>
                <a:sym typeface="Arial" charset="0"/>
              </a:rPr>
              <a:t>Georgetown Leadership Program</a:t>
            </a:r>
            <a:endParaRPr lang="en-US" sz="2000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195330" indent="-195330" defTabSz="456514" eaLnBrk="1">
              <a:spcBef>
                <a:spcPts val="422"/>
              </a:spcBef>
              <a:buNone/>
            </a:pPr>
            <a:endParaRPr lang="en-US" sz="2400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marL="195330" indent="-195330" defTabSz="456514" eaLnBrk="1">
              <a:spcBef>
                <a:spcPts val="422"/>
              </a:spcBef>
              <a:buNone/>
            </a:pPr>
            <a:endParaRPr lang="en-US" sz="2400" dirty="0">
              <a:latin typeface="Arial" charset="0"/>
              <a:ea typeface="Arial" charset="0"/>
              <a:cs typeface="Arial" charset="0"/>
              <a:sym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Relationship:</a:t>
            </a:r>
            <a:br>
              <a:rPr lang="en-US" dirty="0" smtClean="0"/>
            </a:br>
            <a:r>
              <a:rPr lang="en-US" dirty="0" smtClean="0"/>
              <a:t>Georgetown Law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International Survey of Midsize Law Firms:</a:t>
            </a:r>
            <a:br>
              <a:rPr lang="en-US" dirty="0" smtClean="0"/>
            </a:b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TAGLaw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Firms </a:t>
            </a:r>
            <a:r>
              <a:rPr lang="en-US" dirty="0" smtClean="0"/>
              <a:t>– </a:t>
            </a:r>
            <a:r>
              <a:rPr lang="en-US" i="1" dirty="0" smtClean="0"/>
              <a:t>Next 3 Weeks 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r>
              <a:rPr lang="en-US" dirty="0" smtClean="0"/>
              <a:t>Future Leaders Course:</a:t>
            </a:r>
            <a:br>
              <a:rPr lang="en-US" dirty="0" smtClean="0"/>
            </a:br>
            <a:r>
              <a:rPr lang="en-US" dirty="0" smtClean="0"/>
              <a:t>Special Course for </a:t>
            </a:r>
            <a:r>
              <a:rPr lang="en-US" dirty="0" err="1" smtClean="0"/>
              <a:t>TAGLaw</a:t>
            </a:r>
            <a:r>
              <a:rPr lang="en-US" dirty="0" smtClean="0"/>
              <a:t> Future Leaders</a:t>
            </a:r>
            <a:br>
              <a:rPr lang="en-US" dirty="0" smtClean="0"/>
            </a:br>
            <a:r>
              <a:rPr lang="en-US" dirty="0" smtClean="0"/>
              <a:t>Designed by Georgetown Law School and</a:t>
            </a:r>
            <a:br>
              <a:rPr lang="en-US" dirty="0" smtClean="0"/>
            </a:br>
            <a:r>
              <a:rPr lang="en-US" dirty="0" err="1" smtClean="0"/>
              <a:t>TAGLaw</a:t>
            </a:r>
            <a:r>
              <a:rPr lang="en-US" dirty="0" smtClean="0"/>
              <a:t> – </a:t>
            </a:r>
            <a:r>
              <a:rPr lang="en-US" i="1" dirty="0" smtClean="0"/>
              <a:t>Mid to Late March (2013)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00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10487</TotalTime>
  <Words>702</Words>
  <Application>Microsoft Macintosh PowerPoint</Application>
  <PresentationFormat>Letter Paper (8.5x11 in)</PresentationFormat>
  <Paragraphs>231</Paragraphs>
  <Slides>21</Slides>
  <Notes>2</Notes>
  <HiddenSlides>0</HiddenSlides>
  <MMClips>1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1_Office Theme</vt:lpstr>
      <vt:lpstr>2_Office Theme</vt:lpstr>
      <vt:lpstr>Slide 1</vt:lpstr>
      <vt:lpstr>Agenda</vt:lpstr>
      <vt:lpstr>Who is The Appleton Group? </vt:lpstr>
      <vt:lpstr>Branding Initiatives</vt:lpstr>
      <vt:lpstr>Branding Initiatives</vt:lpstr>
      <vt:lpstr>Branding Initiatives</vt:lpstr>
      <vt:lpstr>Branding Initiatives</vt:lpstr>
      <vt:lpstr>TAG Academy</vt:lpstr>
      <vt:lpstr>New Relationship: Georgetown Law School</vt:lpstr>
      <vt:lpstr>Branding Initiative</vt:lpstr>
      <vt:lpstr>Slide 11</vt:lpstr>
      <vt:lpstr>TAGLaw® &amp; TIAG® Around The World</vt:lpstr>
      <vt:lpstr>TAGLaw &amp; TIAG Members</vt:lpstr>
      <vt:lpstr>TIAG Recruiting Efforts</vt:lpstr>
      <vt:lpstr>TAGLaw Recruiting Efforts</vt:lpstr>
      <vt:lpstr>New TIAG Members</vt:lpstr>
      <vt:lpstr>New TIAG Members</vt:lpstr>
      <vt:lpstr>New TAGLaw Members</vt:lpstr>
      <vt:lpstr>Upcoming Events</vt:lpstr>
      <vt:lpstr>Summary</vt:lpstr>
      <vt:lpstr>Slide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Allen</dc:creator>
  <cp:lastModifiedBy>Kenneth Mayers</cp:lastModifiedBy>
  <cp:revision>470</cp:revision>
  <cp:lastPrinted>2009-04-23T18:07:10Z</cp:lastPrinted>
  <dcterms:created xsi:type="dcterms:W3CDTF">2012-08-30T20:25:42Z</dcterms:created>
  <dcterms:modified xsi:type="dcterms:W3CDTF">2012-08-31T02:16:46Z</dcterms:modified>
</cp:coreProperties>
</file>