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408" r:id="rId2"/>
    <p:sldId id="409" r:id="rId3"/>
    <p:sldId id="416" r:id="rId4"/>
    <p:sldId id="411" r:id="rId5"/>
    <p:sldId id="414" r:id="rId6"/>
    <p:sldId id="415" r:id="rId7"/>
    <p:sldId id="413" r:id="rId8"/>
    <p:sldId id="417" r:id="rId9"/>
    <p:sldId id="410" r:id="rId10"/>
  </p:sldIdLst>
  <p:sldSz cx="9144000" cy="6858000" type="screen4x3"/>
  <p:notesSz cx="6781800" cy="9918700"/>
  <p:defaultTextStyle>
    <a:defPPr>
      <a:defRPr lang="en-AU"/>
    </a:defPPr>
    <a:lvl1pPr algn="l" rtl="0" fontAlgn="base">
      <a:spcBef>
        <a:spcPct val="0"/>
      </a:spcBef>
      <a:spcAft>
        <a:spcPct val="0"/>
      </a:spcAft>
      <a:buChar char="•"/>
      <a:defRPr sz="2400" kern="1200">
        <a:solidFill>
          <a:srgbClr val="5F5F5F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har char="•"/>
      <a:defRPr sz="2400" kern="1200">
        <a:solidFill>
          <a:srgbClr val="5F5F5F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har char="•"/>
      <a:defRPr sz="2400" kern="1200">
        <a:solidFill>
          <a:srgbClr val="5F5F5F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har char="•"/>
      <a:defRPr sz="2400" kern="1200">
        <a:solidFill>
          <a:srgbClr val="5F5F5F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har char="•"/>
      <a:defRPr sz="2400" kern="1200">
        <a:solidFill>
          <a:srgbClr val="5F5F5F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rgbClr val="5F5F5F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rgbClr val="5F5F5F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rgbClr val="5F5F5F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rgbClr val="5F5F5F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3366"/>
    <a:srgbClr val="FFFFB3"/>
    <a:srgbClr val="FFFFC3"/>
    <a:srgbClr val="FFFFCC"/>
    <a:srgbClr val="97DEFB"/>
    <a:srgbClr val="5CC3FC"/>
    <a:srgbClr val="990033"/>
    <a:srgbClr val="CC3300"/>
  </p:clrMru>
  <p:extLst>
    <p:ext uri="{E76CE94A-603C-4142-B9EB-6D1370010A27}">
      <p14:discardImageEditData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34587" autoAdjust="0"/>
    <p:restoredTop sz="86359" autoAdjust="0"/>
  </p:normalViewPr>
  <p:slideViewPr>
    <p:cSldViewPr snapToObjects="1">
      <p:cViewPr varScale="1">
        <p:scale>
          <a:sx n="97" d="100"/>
          <a:sy n="97" d="100"/>
        </p:scale>
        <p:origin x="-3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D417E9E-86B7-4ED6-8FB8-31053C449F70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6984215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1700"/>
            <a:ext cx="4972050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81A1238-38F3-4FA8-AD28-22E0A01AFB68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805063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ublication-Maroon-A3-Bann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16144" r="16669" b="15828"/>
          <a:stretch>
            <a:fillRect/>
          </a:stretch>
        </p:blipFill>
        <p:spPr bwMode="auto">
          <a:xfrm>
            <a:off x="0" y="-26988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olour logo A5 CMY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403975"/>
            <a:ext cx="161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0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989138"/>
            <a:ext cx="7772400" cy="1470025"/>
          </a:xfrm>
        </p:spPr>
        <p:txBody>
          <a:bodyPr/>
          <a:lstStyle>
            <a:lvl1pPr algn="ctr">
              <a:defRPr sz="4400" b="1">
                <a:solidFill>
                  <a:srgbClr val="990033"/>
                </a:solidFill>
              </a:defRPr>
            </a:lvl1pPr>
          </a:lstStyle>
          <a:p>
            <a:pPr lvl="0"/>
            <a:r>
              <a:rPr lang="en-AU" noProof="0" smtClean="0"/>
              <a:t>Click to edit Master title style</a:t>
            </a:r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600"/>
            </a:lvl1pPr>
          </a:lstStyle>
          <a:p>
            <a:pPr lvl="0"/>
            <a:r>
              <a:rPr lang="en-AU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471621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091684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26988"/>
            <a:ext cx="2057400" cy="61531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26988"/>
            <a:ext cx="6019800" cy="61531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47303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353666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64540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0386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820442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76587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871299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854883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285426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97702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Publication-Maroon-A3-Banne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 l="16144" r="16669" b="15828"/>
          <a:stretch>
            <a:fillRect/>
          </a:stretch>
        </p:blipFill>
        <p:spPr bwMode="auto">
          <a:xfrm>
            <a:off x="0" y="-26988"/>
            <a:ext cx="914400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6988"/>
            <a:ext cx="8229600" cy="90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411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buFontTx/>
              <a:buNone/>
              <a:defRPr sz="140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11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188"/>
            <a:ext cx="289560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buFontTx/>
              <a:buNone/>
              <a:defRPr sz="1400">
                <a:solidFill>
                  <a:schemeClr val="accent2"/>
                </a:solidFill>
                <a:latin typeface="+mj-lt"/>
              </a:defRPr>
            </a:lvl1pPr>
          </a:lstStyle>
          <a:p>
            <a:pPr>
              <a:defRPr/>
            </a:pPr>
            <a:endParaRPr lang="en-AU" dirty="0"/>
          </a:p>
        </p:txBody>
      </p:sp>
      <p:pic>
        <p:nvPicPr>
          <p:cNvPr id="1031" name="Picture 8" descr="Colour logo A5 CMYK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6403975"/>
            <a:ext cx="161925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1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651" grpId="0" build="p">
        <p:tmplLst>
          <p:tmpl lvl="1">
            <p:tnLst>
              <p:par>
                <p:cTn presetID="2" presetClass="entr" presetSubtype="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1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1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1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116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 Narrow" pitchFamily="34" charset="0"/>
        </a:defRPr>
      </a:lvl9pPr>
    </p:titleStyle>
    <p:bodyStyle>
      <a:lvl1pPr marL="442913" indent="-442913" algn="l" rtl="0" eaLnBrk="0" fontAlgn="base" hangingPunct="0">
        <a:spcBef>
          <a:spcPct val="60000"/>
        </a:spcBef>
        <a:spcAft>
          <a:spcPct val="0"/>
        </a:spcAft>
        <a:buBlip>
          <a:blip r:embed="rId15"/>
        </a:buBlip>
        <a:defRPr sz="3000">
          <a:solidFill>
            <a:srgbClr val="5F5F5F"/>
          </a:solidFill>
          <a:latin typeface="+mn-lt"/>
          <a:ea typeface="+mn-ea"/>
          <a:cs typeface="+mn-cs"/>
        </a:defRPr>
      </a:lvl1pPr>
      <a:lvl2pPr marL="908050" indent="-285750" algn="l" rtl="0" eaLnBrk="0" fontAlgn="base" hangingPunct="0">
        <a:spcBef>
          <a:spcPct val="60000"/>
        </a:spcBef>
        <a:spcAft>
          <a:spcPct val="0"/>
        </a:spcAft>
        <a:buClr>
          <a:schemeClr val="accent2"/>
        </a:buClr>
        <a:buFont typeface="Arial" charset="0"/>
        <a:buChar char="&gt;"/>
        <a:defRPr sz="2600">
          <a:solidFill>
            <a:srgbClr val="5F5F5F"/>
          </a:solidFill>
          <a:latin typeface="+mn-lt"/>
        </a:defRPr>
      </a:lvl2pPr>
      <a:lvl3pPr marL="1316038" indent="-228600" algn="l" rtl="0" eaLnBrk="0" fontAlgn="base" hangingPunct="0">
        <a:spcBef>
          <a:spcPct val="60000"/>
        </a:spcBef>
        <a:spcAft>
          <a:spcPct val="0"/>
        </a:spcAft>
        <a:buClr>
          <a:schemeClr val="accent2"/>
        </a:buClr>
        <a:buFont typeface="Arial" charset="0"/>
        <a:buChar char="–"/>
        <a:defRPr sz="2000">
          <a:solidFill>
            <a:srgbClr val="5F5F5F"/>
          </a:solidFill>
          <a:latin typeface="+mn-lt"/>
        </a:defRPr>
      </a:lvl3pPr>
      <a:lvl4pPr marL="19177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4pPr>
      <a:lvl5pPr marL="2325688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5pPr>
      <a:lvl6pPr marL="2782888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3240088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697288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4154488" indent="-228600" algn="l" rtl="0" fontAlgn="base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Australian In-bound Investment Incentives</a:t>
            </a:r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385" y="6160760"/>
            <a:ext cx="1104349" cy="4933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Overview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Australia welcomes and encourages foreign</a:t>
            </a:r>
            <a:r>
              <a:rPr lang="en-US" baseline="0" dirty="0" smtClean="0"/>
              <a:t> </a:t>
            </a:r>
            <a:r>
              <a:rPr lang="en-US" dirty="0" smtClean="0"/>
              <a:t>investment</a:t>
            </a:r>
          </a:p>
          <a:p>
            <a:pPr eaLnBrk="1" hangingPunct="1"/>
            <a:r>
              <a:rPr lang="en-US" dirty="0" smtClean="0"/>
              <a:t>Resilient and diverse</a:t>
            </a:r>
            <a:r>
              <a:rPr lang="en-US" baseline="0" dirty="0" smtClean="0"/>
              <a:t> economy – low inflation</a:t>
            </a:r>
          </a:p>
          <a:p>
            <a:pPr eaLnBrk="1" hangingPunct="1"/>
            <a:r>
              <a:rPr lang="en-US" baseline="0" dirty="0" smtClean="0"/>
              <a:t>Relatively low barriers to trade and investment</a:t>
            </a:r>
          </a:p>
          <a:p>
            <a:pPr eaLnBrk="1" hangingPunct="1"/>
            <a:r>
              <a:rPr lang="en-US" baseline="0" dirty="0" smtClean="0"/>
              <a:t>Business focused corporate regulation</a:t>
            </a:r>
          </a:p>
          <a:p>
            <a:pPr eaLnBrk="1" hangingPunct="1"/>
            <a:r>
              <a:rPr lang="en-US" baseline="0" dirty="0" smtClean="0"/>
              <a:t>Transparent and liberal process for foreign investment approval</a:t>
            </a:r>
            <a:endParaRPr lang="en-US" dirty="0" smtClean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issues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Tougher</a:t>
            </a:r>
            <a:r>
              <a:rPr lang="en-AU" sz="2000" baseline="0" dirty="0" smtClean="0"/>
              <a:t> rules in the future? </a:t>
            </a:r>
          </a:p>
          <a:p>
            <a:pPr lvl="1"/>
            <a:r>
              <a:rPr lang="en-AU" sz="2000" baseline="0" dirty="0" smtClean="0"/>
              <a:t>Prevalence of state owned enterprises</a:t>
            </a:r>
          </a:p>
          <a:p>
            <a:pPr lvl="1"/>
            <a:r>
              <a:rPr lang="en-AU" sz="2000" baseline="0" dirty="0" smtClean="0"/>
              <a:t>National interest test – economic impact, national security, impact on competition and local laws and nature of buyer</a:t>
            </a:r>
          </a:p>
          <a:p>
            <a:r>
              <a:rPr lang="en-AU" sz="2000" baseline="0" dirty="0" smtClean="0"/>
              <a:t>Foreign government or agencies to control Australian business</a:t>
            </a:r>
          </a:p>
          <a:p>
            <a:r>
              <a:rPr lang="en-AU" sz="2000" baseline="0" dirty="0" smtClean="0"/>
              <a:t>Australian businesses – should be run on a pure commercial basis</a:t>
            </a:r>
          </a:p>
          <a:p>
            <a:r>
              <a:rPr lang="en-AU" sz="2000" baseline="0" dirty="0" smtClean="0"/>
              <a:t>Media</a:t>
            </a:r>
          </a:p>
          <a:p>
            <a:r>
              <a:rPr lang="en-AU" sz="2000" baseline="0" dirty="0" smtClean="0"/>
              <a:t>Business undertaking formal dialogue with China</a:t>
            </a:r>
          </a:p>
          <a:p>
            <a:pPr lvl="1"/>
            <a:r>
              <a:rPr lang="en-AU" sz="2000" dirty="0" smtClean="0"/>
              <a:t>Third largest source of inbound investment into Australia</a:t>
            </a:r>
            <a:endParaRPr lang="en-AU" dirty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18711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Key Regulatory</a:t>
            </a:r>
            <a:r>
              <a:rPr lang="en-AU" baseline="0" dirty="0" smtClean="0"/>
              <a:t>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 eaLnBrk="0" fontAlgn="base" hangingPunct="0"/>
            <a:r>
              <a:rPr lang="en-AU" sz="240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FATA –</a:t>
            </a:r>
            <a:r>
              <a:rPr lang="en-AU" sz="2400" baseline="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2400" i="1" baseline="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Foreign Acquisitions and Takeovers Act 1975</a:t>
            </a:r>
            <a:r>
              <a:rPr lang="en-AU" sz="2400" i="0" baseline="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 (Cth) and regulations</a:t>
            </a:r>
            <a:endParaRPr lang="en-AU" sz="2400" dirty="0" smtClean="0">
              <a:effectLst/>
            </a:endParaRPr>
          </a:p>
          <a:p>
            <a:pPr rtl="0" eaLnBrk="0" fontAlgn="base" hangingPunct="0"/>
            <a:r>
              <a:rPr lang="en-AU" sz="2400" i="0" baseline="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Federal Government – Foreign Investment Policy</a:t>
            </a:r>
            <a:endParaRPr lang="en-AU" sz="2400" dirty="0" smtClean="0">
              <a:effectLst/>
            </a:endParaRPr>
          </a:p>
          <a:p>
            <a:r>
              <a:rPr lang="en-AU" sz="2400" dirty="0" smtClean="0"/>
              <a:t>FIRB (prior</a:t>
            </a:r>
            <a:r>
              <a:rPr lang="en-AU" sz="2400" baseline="0" dirty="0" smtClean="0"/>
              <a:t> FIRB approval for certain proposed acquisitions to avoid criminal sanction under FATA)</a:t>
            </a:r>
            <a:endParaRPr lang="en-AU" sz="2400" dirty="0" smtClean="0"/>
          </a:p>
          <a:p>
            <a:pPr marL="465137" marR="0" lvl="1" indent="0" algn="l" defTabSz="914400" rtl="0" eaLnBrk="0" fontAlgn="base" latinLnBrk="0" hangingPunct="0">
              <a:lnSpc>
                <a:spcPct val="10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en-AU" sz="2400" dirty="0" smtClean="0">
                <a:solidFill>
                  <a:srgbClr val="5F5F5F"/>
                </a:solidFill>
                <a:effectLst/>
                <a:latin typeface="+mn-lt"/>
                <a:ea typeface="+mn-ea"/>
                <a:cs typeface="+mn-cs"/>
              </a:rPr>
              <a:t>“examines proposals by foreign interests to undertake direct investment in Australia and makes recommendations to the Government on whether those proposals are suitable for approval under the Government's policy”</a:t>
            </a:r>
            <a:endParaRPr lang="en-AU" sz="2400" dirty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350264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General comments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Federal Government will consider investment incentives to strategic investment projects in limited circumstances </a:t>
            </a:r>
          </a:p>
          <a:p>
            <a:pPr lvl="1"/>
            <a:r>
              <a:rPr lang="en-AU" sz="2000" dirty="0" smtClean="0"/>
              <a:t>project would generate significant net economic and employment benefits for Australia </a:t>
            </a:r>
          </a:p>
          <a:p>
            <a:pPr lvl="1"/>
            <a:r>
              <a:rPr lang="en-AU" sz="2000" dirty="0" smtClean="0"/>
              <a:t>Example incentives - grants, tax relief or the provision of infrastructure services</a:t>
            </a:r>
          </a:p>
          <a:p>
            <a:r>
              <a:rPr lang="en-AU" sz="2000" dirty="0" smtClean="0"/>
              <a:t>Incentives available to foreign and domestic investors</a:t>
            </a:r>
          </a:p>
          <a:p>
            <a:r>
              <a:rPr lang="en-AU" sz="2000" dirty="0" smtClean="0"/>
              <a:t>State and Territory Governments also encourages productive investment projects and regional support operations in their States and Territories </a:t>
            </a:r>
          </a:p>
          <a:p>
            <a:pPr lvl="1"/>
            <a:r>
              <a:rPr lang="en-AU" sz="2000" dirty="0" smtClean="0"/>
              <a:t>may offer a range of incentives which can be tailored to meet companies' specific requirements.</a:t>
            </a:r>
            <a:endParaRPr lang="en-AU" sz="2000" dirty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418759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Incentives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Major Project Facilitation</a:t>
            </a:r>
          </a:p>
          <a:p>
            <a:pPr lvl="1"/>
            <a:r>
              <a:rPr lang="en-AU" dirty="0" smtClean="0"/>
              <a:t>administered by the Department of Infrastructure and Transport on behalf of the Minister for Infrastructure and Transport </a:t>
            </a:r>
          </a:p>
          <a:p>
            <a:pPr lvl="1"/>
            <a:r>
              <a:rPr lang="en-AU" dirty="0" smtClean="0"/>
              <a:t>open to all industry sectors, not just the infrastructure sector</a:t>
            </a:r>
          </a:p>
          <a:p>
            <a:pPr lvl="1"/>
            <a:r>
              <a:rPr lang="en-AU" dirty="0" smtClean="0"/>
              <a:t>for projects are of strategic significance to Australia</a:t>
            </a:r>
          </a:p>
          <a:p>
            <a:pPr lvl="1"/>
            <a:r>
              <a:rPr lang="en-AU" dirty="0" smtClean="0"/>
              <a:t>http://www.majorprojectfacilitation.gov.au/</a:t>
            </a:r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51293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Incentives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R&amp;D Tax Incentive</a:t>
            </a:r>
          </a:p>
          <a:p>
            <a:pPr lvl="1"/>
            <a:r>
              <a:rPr lang="en-AU" sz="1800" dirty="0" smtClean="0"/>
              <a:t>$1.8 billion R&amp;D Tax Incentive provides eligible companies with a tax offset for expenditure on eligible R&amp;D activities for income years commencing on or after 1 July 2011</a:t>
            </a:r>
          </a:p>
          <a:p>
            <a:pPr lvl="1"/>
            <a:r>
              <a:rPr lang="en-AU" sz="1800" dirty="0" smtClean="0"/>
              <a:t>R&amp;D activities conducted overseas are also eligible under certain circumstances</a:t>
            </a:r>
          </a:p>
          <a:p>
            <a:pPr marL="450850" lvl="1" indent="0">
              <a:buNone/>
            </a:pPr>
            <a:r>
              <a:rPr lang="en-AU" sz="1800" dirty="0" smtClean="0"/>
              <a:t>The two components of the program are:</a:t>
            </a:r>
          </a:p>
          <a:p>
            <a:pPr lvl="1"/>
            <a:r>
              <a:rPr lang="en-AU" sz="1800" dirty="0" smtClean="0"/>
              <a:t>a 45 per cent refundable tax offset (equivalent to a 150 per cent deduction) for eligible R&amp;D entities with a turnover of less than $20 million per annum</a:t>
            </a:r>
          </a:p>
          <a:p>
            <a:pPr lvl="1"/>
            <a:r>
              <a:rPr lang="en-AU" sz="1800" dirty="0" smtClean="0"/>
              <a:t> non-refundable 40 per cent tax offset (equivalent to 133 per cent deduction) for all other eligible R&amp;D entities. Unused offset amounts can be carried forward for use in future income years</a:t>
            </a:r>
            <a:endParaRPr lang="en-AU" dirty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8026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Tax Related Issues for Inbound Investors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dirty="0" smtClean="0"/>
              <a:t>Thin Capitalisation</a:t>
            </a:r>
          </a:p>
          <a:p>
            <a:pPr marL="806450" lvl="1" indent="-354013"/>
            <a:r>
              <a:rPr lang="en-AU" sz="1800" dirty="0" smtClean="0"/>
              <a:t>Interest tax deductions can be denied when debt levels exceed a safe harbour equity calculation (basically 3:1 maximum)</a:t>
            </a:r>
          </a:p>
          <a:p>
            <a:pPr marL="806450" lvl="1" indent="-354013"/>
            <a:r>
              <a:rPr lang="en-US" sz="1800" dirty="0" smtClean="0"/>
              <a:t>Interest deductibility determined in year of payment or interest capitalisation. Rules apply where interest claim exceeds $250k</a:t>
            </a:r>
            <a:endParaRPr lang="en-AU" sz="1800" dirty="0" smtClean="0"/>
          </a:p>
          <a:p>
            <a:r>
              <a:rPr lang="en-US" sz="1800" dirty="0" smtClean="0"/>
              <a:t>Transfer Pricing</a:t>
            </a:r>
          </a:p>
          <a:p>
            <a:pPr marL="806450" lvl="1" indent="-354013"/>
            <a:r>
              <a:rPr lang="en-AU" sz="1800" dirty="0" smtClean="0"/>
              <a:t>Designed to ensure related parties transact as it there were at arm’s length. Documentation is key</a:t>
            </a:r>
          </a:p>
          <a:p>
            <a:r>
              <a:rPr lang="en-US" sz="1800" dirty="0" smtClean="0"/>
              <a:t>WHT</a:t>
            </a:r>
            <a:endParaRPr lang="en-AU" sz="1800" dirty="0" smtClean="0"/>
          </a:p>
          <a:p>
            <a:pPr marL="806450" lvl="1" indent="-354013"/>
            <a:r>
              <a:rPr lang="en-AU" sz="1800" dirty="0" smtClean="0"/>
              <a:t>Generally interest WHT at flat 10%</a:t>
            </a:r>
          </a:p>
          <a:p>
            <a:pPr marL="806450" lvl="1" indent="-354013"/>
            <a:r>
              <a:rPr lang="en-US" sz="1800" dirty="0" smtClean="0"/>
              <a:t>Unfranked dividends between 15% - 30% and no WHT on franked dividends</a:t>
            </a:r>
            <a:endParaRPr lang="en-AU" dirty="0"/>
          </a:p>
        </p:txBody>
      </p:sp>
      <p:pic>
        <p:nvPicPr>
          <p:cNvPr id="4" name="Picture 3" descr="wms 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77" y="6318349"/>
            <a:ext cx="922957" cy="41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p="http://schemas.openxmlformats.org/presentationml/2006/main" xmlns:r="http://schemas.openxmlformats.org/officeDocument/2006/relationships" xmlns:a="http://schemas.openxmlformats.org/drawingml/2006/main" val="280262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Colour logo A5 CMY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673417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wms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3020" y="4077072"/>
            <a:ext cx="3828066" cy="17101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3491880" y="2996952"/>
            <a:ext cx="230425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AU" sz="2400" b="0" i="0" u="none" strike="noStrike" cap="none" normalizeH="0" baseline="0" smtClean="0">
              <a:ln>
                <a:noFill/>
              </a:ln>
              <a:solidFill>
                <a:srgbClr val="5F5F5F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3418146" y="6129300"/>
            <a:ext cx="230425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 xmlns:p="http://schemas.openxmlformats.org/presentationml/2006/main" xmlns:r="http://schemas.openxmlformats.org/officeDocument/2006/relationships" xmlns:a="http://schemas.openxmlformats.org/drawingml/2006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5F5F5F"/>
                </a:solidFill>
                <a:effectLst/>
                <a:latin typeface="Century Gothic" pitchFamily="34" charset="0"/>
              </a:rPr>
              <a:t>www.wmssolutions.com.au</a:t>
            </a:r>
            <a:endParaRPr kumimoji="0" lang="en-AU" sz="1100" b="0" i="0" u="none" strike="noStrike" cap="none" normalizeH="0" baseline="0" dirty="0" smtClean="0">
              <a:ln>
                <a:noFill/>
              </a:ln>
              <a:solidFill>
                <a:srgbClr val="5F5F5F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8146" y="2735342"/>
            <a:ext cx="217399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None/>
            </a:pPr>
            <a:r>
              <a:rPr lang="en-US" sz="1100" dirty="0" smtClean="0">
                <a:latin typeface="Century Gothic" pitchFamily="34" charset="0"/>
              </a:rPr>
              <a:t>www.piperalderman.com.au</a:t>
            </a:r>
            <a:endParaRPr lang="en-AU" sz="1100" dirty="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 xmlns:a="http://schemas.openxmlformats.org/drawingml/2006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xmlns:a="http://schemas.openxmlformats.org/drawingml/2006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rgbClr val="5F5F5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 xmlns:a="http://schemas.openxmlformats.org/drawingml/2006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xmlns:a="http://schemas.openxmlformats.org/drawingml/2006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 xmlns:a="http://schemas.openxmlformats.org/drawingml/2006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rgbClr val="5F5F5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4292</TotalTime>
  <Words>525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Custom Design</vt:lpstr>
      <vt:lpstr>Australian In-bound Investment Incentives</vt:lpstr>
      <vt:lpstr>Overview </vt:lpstr>
      <vt:lpstr>Current issues</vt:lpstr>
      <vt:lpstr>Key Regulatory </vt:lpstr>
      <vt:lpstr>General comments</vt:lpstr>
      <vt:lpstr>Incentives</vt:lpstr>
      <vt:lpstr>Incentives</vt:lpstr>
      <vt:lpstr>Other Tax Related Issues for Inbound Investors</vt:lpstr>
      <vt:lpstr>Slide 9</vt:lpstr>
    </vt:vector>
  </TitlesOfParts>
  <Company>Piper Alderman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Piper Alderman</dc:creator>
  <cp:lastModifiedBy>Kenneth Mayers</cp:lastModifiedBy>
  <cp:revision>677</cp:revision>
  <cp:lastPrinted>2004-03-02T00:59:42Z</cp:lastPrinted>
  <dcterms:created xsi:type="dcterms:W3CDTF">2012-08-29T01:40:46Z</dcterms:created>
  <dcterms:modified xsi:type="dcterms:W3CDTF">2012-08-29T01:43:26Z</dcterms:modified>
</cp:coreProperties>
</file>