
<file path=[Content_Types].xml><?xml version="1.0" encoding="utf-8"?>
<Types xmlns="http://schemas.openxmlformats.org/package/2006/content-types">
  <Override PartName="/ppt/slides/slide18.xml" ContentType="application/vnd.openxmlformats-officedocument.presentationml.slide+xml"/>
  <Override PartName="/ppt/slides/slide9.xml" ContentType="application/vnd.openxmlformats-officedocument.presentationml.slide+xml"/>
  <Override PartName="/ppt/slides/slide14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s/slide5.xml" ContentType="application/vnd.openxmlformats-officedocument.presentationml.slide+xml"/>
  <Override PartName="/ppt/slides/slide38.xml" ContentType="application/vnd.openxmlformats-officedocument.presentationml.slide+xml"/>
  <Default Extension="rels" ContentType="application/vnd.openxmlformats-package.relationships+xml"/>
  <Default Extension="jpeg" ContentType="image/jpeg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6.xml" ContentType="application/vnd.openxmlformats-officedocument.presentationml.slide+xml"/>
  <Override PartName="/ppt/handoutMasters/handoutMaster1.xml" ContentType="application/vnd.openxmlformats-officedocument.presentationml.handoutMaster+xml"/>
  <Override PartName="/ppt/slides/slide34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slides/slide22.xml" ContentType="application/vnd.openxmlformats-officedocument.presentationml.slide+xml"/>
  <Override PartName="/ppt/slides/slide30.xml" ContentType="application/vnd.openxmlformats-officedocument.presentationml.slide+xml"/>
  <Override PartName="/docProps/app.xml" ContentType="application/vnd.openxmlformats-officedocument.extended-properties+xml"/>
  <Default Extension="xml" ContentType="application/xml"/>
  <Override PartName="/ppt/slides/slide19.xml" ContentType="application/vnd.openxmlformats-officedocument.presentationml.slide+xml"/>
  <Override PartName="/ppt/tableStyles.xml" ContentType="application/vnd.openxmlformats-officedocument.presentationml.tableStyles+xml"/>
  <Override PartName="/ppt/slides/slide15.xml" ContentType="application/vnd.openxmlformats-officedocument.presentationml.slide+xml"/>
  <Override PartName="/ppt/notesSlides/notesSlide1.xml" ContentType="application/vnd.openxmlformats-officedocument.presentationml.notesSlide+xml"/>
  <Override PartName="/ppt/slides/slide6.xml" ContentType="application/vnd.openxmlformats-officedocument.presentationml.slide+xml"/>
  <Override PartName="/ppt/slides/slide39.xml" ContentType="application/vnd.openxmlformats-officedocument.presentationml.slide+xml"/>
  <Override PartName="/docProps/core.xml" ContentType="application/vnd.openxmlformats-package.core-properties+xml"/>
  <Override PartName="/ppt/slides/slide11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7.xml" ContentType="application/vnd.openxmlformats-officedocument.presentationml.slide+xml"/>
  <Override PartName="/ppt/slides/slide35.xml" ContentType="application/vnd.openxmlformats-officedocument.presentationml.slide+xml"/>
  <Override PartName="/ppt/slides/slide2.xml" ContentType="application/vnd.openxmlformats-officedocument.presentationml.slide+xml"/>
  <Override PartName="/ppt/theme/theme3.xml" ContentType="application/vnd.openxmlformats-officedocument.theme+xml"/>
  <Override PartName="/ppt/slideLayouts/slideLayout2.xml" ContentType="application/vnd.openxmlformats-officedocument.presentationml.slideLayout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16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7.xml" ContentType="application/vnd.openxmlformats-officedocument.presentationml.slide+xml"/>
  <Override PartName="/ppt/presentation.xml" ContentType="application/vnd.openxmlformats-officedocument.presentationml.presentation.main+xml"/>
  <Override PartName="/ppt/slides/slide12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28.xml" ContentType="application/vnd.openxmlformats-officedocument.presentationml.slide+xml"/>
  <Override PartName="/ppt/slides/slide36.xml" ContentType="application/vnd.openxmlformats-officedocument.presentationml.slide+xml"/>
  <Override PartName="/ppt/slideLayouts/slideLayout3.xml" ContentType="application/vnd.openxmlformats-officedocument.presentationml.slideLayout+xml"/>
  <Override PartName="/ppt/slides/slide24.xml" ContentType="application/vnd.openxmlformats-officedocument.presentationml.slide+xml"/>
  <Override PartName="/ppt/slides/slide32.xml" ContentType="application/vnd.openxmlformats-officedocument.presentationml.slide+xml"/>
  <Override PartName="/ppt/slides/slide20.xml" ContentType="application/vnd.openxmlformats-officedocument.presentationml.slide+xml"/>
  <Override PartName="/ppt/slides/slide17.xml" ContentType="application/vnd.openxmlformats-officedocument.presentationml.slide+xml"/>
  <Override PartName="/ppt/slides/slide8.xml" ContentType="application/vnd.openxmlformats-officedocument.presentationml.slide+xml"/>
  <Override PartName="/ppt/slides/slide40.xml" ContentType="application/vnd.openxmlformats-officedocument.presentationml.slide+xml"/>
  <Override PartName="/ppt/presProps.xml" ContentType="application/vnd.openxmlformats-officedocument.presentationml.presProps+xml"/>
  <Override PartName="/ppt/slides/slide13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4.xml" ContentType="application/vnd.openxmlformats-officedocument.presentationml.slide+xml"/>
  <Override PartName="/ppt/slides/slide37.xml" ContentType="application/vnd.openxmlformats-officedocument.presentationml.slide+xml"/>
  <Override PartName="/ppt/slides/slide29.xml" ContentType="application/vnd.openxmlformats-officedocument.presentationml.slide+xml"/>
  <Override PartName="/ppt/slideLayouts/slideLayout4.xml" ContentType="application/vnd.openxmlformats-officedocument.presentationml.slideLayout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s/slide21.xml" ContentType="application/vnd.openxmlformats-officedocument.presentationml.slide+xml"/>
  <Default Extension="bin" ContentType="application/vnd.openxmlformats-officedocument.presentationml.printerSettings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>
  <p:sldMasterIdLst>
    <p:sldMasterId id="2147483684" r:id="rId1"/>
  </p:sldMasterIdLst>
  <p:notesMasterIdLst>
    <p:notesMasterId r:id="rId42"/>
  </p:notesMasterIdLst>
  <p:handoutMasterIdLst>
    <p:handoutMasterId r:id="rId43"/>
  </p:handoutMasterIdLst>
  <p:sldIdLst>
    <p:sldId id="256" r:id="rId2"/>
    <p:sldId id="304" r:id="rId3"/>
    <p:sldId id="258" r:id="rId4"/>
    <p:sldId id="260" r:id="rId5"/>
    <p:sldId id="261" r:id="rId6"/>
    <p:sldId id="303" r:id="rId7"/>
    <p:sldId id="309" r:id="rId8"/>
    <p:sldId id="259" r:id="rId9"/>
    <p:sldId id="267" r:id="rId10"/>
    <p:sldId id="265" r:id="rId11"/>
    <p:sldId id="290" r:id="rId12"/>
    <p:sldId id="264" r:id="rId13"/>
    <p:sldId id="262" r:id="rId14"/>
    <p:sldId id="263" r:id="rId15"/>
    <p:sldId id="310" r:id="rId16"/>
    <p:sldId id="266" r:id="rId17"/>
    <p:sldId id="302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301" r:id="rId28"/>
    <p:sldId id="278" r:id="rId29"/>
    <p:sldId id="308" r:id="rId30"/>
    <p:sldId id="279" r:id="rId31"/>
    <p:sldId id="306" r:id="rId32"/>
    <p:sldId id="280" r:id="rId33"/>
    <p:sldId id="299" r:id="rId34"/>
    <p:sldId id="281" r:id="rId35"/>
    <p:sldId id="311" r:id="rId36"/>
    <p:sldId id="312" r:id="rId37"/>
    <p:sldId id="282" r:id="rId38"/>
    <p:sldId id="284" r:id="rId39"/>
    <p:sldId id="287" r:id="rId40"/>
    <p:sldId id="300" r:id="rId41"/>
  </p:sldIdLst>
  <p:sldSz cx="9144000" cy="6858000" type="screen4x3"/>
  <p:notesSz cx="6834188" cy="99790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110AA6"/>
    <a:srgbClr val="FF9900"/>
    <a:srgbClr val="FF33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8163" autoAdjust="0"/>
    <p:restoredTop sz="94709" autoAdjust="0"/>
  </p:normalViewPr>
  <p:slideViewPr>
    <p:cSldViewPr>
      <p:cViewPr>
        <p:scale>
          <a:sx n="100" d="100"/>
          <a:sy n="100" d="100"/>
        </p:scale>
        <p:origin x="-624" y="-8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48" y="12192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46" Type="http://schemas.openxmlformats.org/officeDocument/2006/relationships/viewProps" Target="viewProps.xml"/><Relationship Id="rId47" Type="http://schemas.openxmlformats.org/officeDocument/2006/relationships/theme" Target="theme/theme1.xml"/><Relationship Id="rId48" Type="http://schemas.openxmlformats.org/officeDocument/2006/relationships/tableStyles" Target="tableStyles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notesMaster" Target="notesMasters/notesMaster1.xml"/><Relationship Id="rId43" Type="http://schemas.openxmlformats.org/officeDocument/2006/relationships/handoutMaster" Target="handoutMasters/handoutMaster1.xml"/><Relationship Id="rId44" Type="http://schemas.openxmlformats.org/officeDocument/2006/relationships/printerSettings" Target="printerSettings/printerSettings1.bin"/><Relationship Id="rId45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61481" cy="49895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71125" y="0"/>
            <a:ext cx="2961481" cy="49895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F6B9E5-3BF8-4E8A-AE98-0A7C2DD1ED46}" type="datetimeFigureOut">
              <a:rPr lang="zh-CN" altLang="en-US" smtClean="0"/>
              <a:pPr/>
              <a:t>8/31/12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9478342"/>
            <a:ext cx="2961481" cy="49895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71125" y="9478342"/>
            <a:ext cx="2961481" cy="49895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712828-7A9A-4721-8FB6-7C497151C3D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61481" cy="49895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71125" y="0"/>
            <a:ext cx="2961481" cy="49895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82437F-E9BC-4AF7-A8BD-99E5CBE94B7E}" type="datetimeFigureOut">
              <a:rPr lang="en-US" smtClean="0"/>
              <a:pPr/>
              <a:t>8/31/12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22338" y="747713"/>
            <a:ext cx="4991100" cy="37433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3419" y="4740037"/>
            <a:ext cx="5467350" cy="449056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78342"/>
            <a:ext cx="2961481" cy="49895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71125" y="9478342"/>
            <a:ext cx="2961481" cy="49895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7B825A8-DAC9-4DE6-85F3-C58A814A2FB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B825A8-DAC9-4DE6-85F3-C58A814A2FB7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altLang="zh-CN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Rectangle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Rectangle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Rectangle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Rectangle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Rounded Rectangle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Rounded Rectangle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3C60E980-3A10-4F88-ACD3-2FD5ED8BC811}" type="datetimeFigureOut">
              <a:rPr lang="en-US" smtClean="0"/>
              <a:pPr/>
              <a:t>8/31/12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43BF0197-60A8-4CD9-93CC-E1828439C5D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0E980-3A10-4F88-ACD3-2FD5ED8BC811}" type="datetimeFigureOut">
              <a:rPr lang="en-US" smtClean="0"/>
              <a:pPr/>
              <a:t>8/31/12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BF0197-60A8-4CD9-93CC-E1828439C5D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0E980-3A10-4F88-ACD3-2FD5ED8BC811}" type="datetimeFigureOut">
              <a:rPr lang="en-US" smtClean="0"/>
              <a:pPr/>
              <a:t>8/31/12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BF0197-60A8-4CD9-93CC-E1828439C5D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0E980-3A10-4F88-ACD3-2FD5ED8BC811}" type="datetimeFigureOut">
              <a:rPr lang="en-US" smtClean="0"/>
              <a:pPr/>
              <a:t>8/31/12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BF0197-60A8-4CD9-93CC-E1828439C5D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0E980-3A10-4F88-ACD3-2FD5ED8BC811}" type="datetimeFigureOut">
              <a:rPr lang="en-US" smtClean="0"/>
              <a:pPr/>
              <a:t>8/31/12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BF0197-60A8-4CD9-93CC-E1828439C5D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0E980-3A10-4F88-ACD3-2FD5ED8BC811}" type="datetimeFigureOut">
              <a:rPr lang="en-US" smtClean="0"/>
              <a:pPr/>
              <a:t>8/31/12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BF0197-60A8-4CD9-93CC-E1828439C5D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Date Placeholder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3C60E980-3A10-4F88-ACD3-2FD5ED8BC811}" type="datetimeFigureOut">
              <a:rPr lang="en-US" smtClean="0"/>
              <a:pPr/>
              <a:t>8/31/12</a:t>
            </a:fld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43BF0197-60A8-4CD9-93CC-E1828439C5D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3C60E980-3A10-4F88-ACD3-2FD5ED8BC811}" type="datetimeFigureOut">
              <a:rPr lang="en-US" smtClean="0"/>
              <a:pPr/>
              <a:t>8/31/12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43BF0197-60A8-4CD9-93CC-E1828439C5D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0E980-3A10-4F88-ACD3-2FD5ED8BC811}" type="datetimeFigureOut">
              <a:rPr lang="en-US" smtClean="0"/>
              <a:pPr/>
              <a:t>8/31/12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BF0197-60A8-4CD9-93CC-E1828439C5D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0E980-3A10-4F88-ACD3-2FD5ED8BC811}" type="datetimeFigureOut">
              <a:rPr lang="en-US" smtClean="0"/>
              <a:pPr/>
              <a:t>8/31/12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BF0197-60A8-4CD9-93CC-E1828439C5D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0E980-3A10-4F88-ACD3-2FD5ED8BC811}" type="datetimeFigureOut">
              <a:rPr lang="en-US" smtClean="0"/>
              <a:pPr/>
              <a:t>8/31/12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BF0197-60A8-4CD9-93CC-E1828439C5D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Rectangle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Rectangle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Rounded Rectangle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Rounded Rectangle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Rectangle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Rectangle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Rectangle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Rectangle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Rectangle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3C60E980-3A10-4F88-ACD3-2FD5ED8BC811}" type="datetimeFigureOut">
              <a:rPr lang="en-US" smtClean="0"/>
              <a:pPr/>
              <a:t>8/31/12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43BF0197-60A8-4CD9-93CC-E1828439C5D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hyperlink" Target="http://www.goldengatelawyers.com/" TargetMode="Externa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.jpe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.jpeg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1000" y="685800"/>
            <a:ext cx="8458200" cy="1470025"/>
          </a:xfrm>
        </p:spPr>
        <p:txBody>
          <a:bodyPr>
            <a:normAutofit/>
          </a:bodyPr>
          <a:lstStyle/>
          <a:p>
            <a:r>
              <a:rPr lang="en-US" sz="4800" dirty="0" smtClean="0"/>
              <a:t>IP Protection Tips in China</a:t>
            </a:r>
            <a:endParaRPr lang="en-US" sz="4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6705600" cy="2577062"/>
          </a:xfrm>
        </p:spPr>
        <p:txBody>
          <a:bodyPr>
            <a:normAutofit fontScale="70000" lnSpcReduction="20000"/>
          </a:bodyPr>
          <a:lstStyle/>
          <a:p>
            <a:r>
              <a:rPr lang="en-US" altLang="zh-CN" sz="4500" dirty="0" smtClean="0">
                <a:solidFill>
                  <a:schemeClr val="tx1"/>
                </a:solidFill>
                <a:latin typeface="+mj-lt"/>
              </a:rPr>
              <a:t>Tim Meng, Esq.</a:t>
            </a:r>
          </a:p>
          <a:p>
            <a:r>
              <a:rPr lang="en-US" altLang="zh-CN" sz="3300" dirty="0" smtClean="0">
                <a:solidFill>
                  <a:schemeClr val="tx1"/>
                </a:solidFill>
                <a:latin typeface="+mj-lt"/>
              </a:rPr>
              <a:t>Managing Partner of GoldenGate Lawyers</a:t>
            </a:r>
          </a:p>
          <a:p>
            <a:endParaRPr lang="en-US" altLang="zh-CN" sz="3300" dirty="0" smtClean="0">
              <a:solidFill>
                <a:schemeClr val="tx1"/>
              </a:solidFill>
              <a:latin typeface="+mj-lt"/>
            </a:endParaRPr>
          </a:p>
          <a:p>
            <a:endParaRPr lang="en-US" altLang="zh-CN" sz="3300" dirty="0" smtClean="0">
              <a:solidFill>
                <a:schemeClr val="tx1"/>
              </a:solidFill>
              <a:latin typeface="+mj-lt"/>
            </a:endParaRPr>
          </a:p>
          <a:p>
            <a:endParaRPr lang="en-US" altLang="zh-CN" dirty="0">
              <a:solidFill>
                <a:schemeClr val="tx1"/>
              </a:solidFill>
              <a:latin typeface="+mj-lt"/>
            </a:endParaRPr>
          </a:p>
          <a:p>
            <a:r>
              <a:rPr lang="en-US" altLang="zh-CN" sz="2900" dirty="0" smtClean="0"/>
              <a:t>Tel: 86-10-5870 2028</a:t>
            </a:r>
          </a:p>
          <a:p>
            <a:r>
              <a:rPr lang="en-US" altLang="zh-CN" sz="2900" dirty="0" smtClean="0"/>
              <a:t>Fax: 86-10-5870 2026</a:t>
            </a:r>
          </a:p>
          <a:p>
            <a:r>
              <a:rPr lang="en-US" altLang="zh-CN" sz="2900" dirty="0" smtClean="0">
                <a:hlinkClick r:id="rId2"/>
              </a:rPr>
              <a:t>www.goldengatelawyers.com</a:t>
            </a:r>
            <a:endParaRPr lang="en-US" altLang="zh-CN" sz="2900" dirty="0" smtClean="0"/>
          </a:p>
          <a:p>
            <a:endParaRPr lang="en-US" altLang="zh-CN" dirty="0" smtClean="0">
              <a:solidFill>
                <a:schemeClr val="tx1"/>
              </a:solidFill>
              <a:latin typeface="+mj-lt"/>
            </a:endParaRPr>
          </a:p>
          <a:p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5410200" y="6581001"/>
            <a:ext cx="3733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 smtClean="0"/>
              <a:t>Copyright © 2012 by </a:t>
            </a:r>
            <a:r>
              <a:rPr lang="en-US" sz="1200" dirty="0" err="1" smtClean="0"/>
              <a:t>GoldenGate</a:t>
            </a:r>
            <a:r>
              <a:rPr lang="en-US" sz="1200" dirty="0" smtClean="0"/>
              <a:t> Lawyers</a:t>
            </a:r>
            <a:endParaRPr lang="en-US" sz="1200" dirty="0"/>
          </a:p>
        </p:txBody>
      </p:sp>
      <p:sp>
        <p:nvSpPr>
          <p:cNvPr id="6" name="TextBox 5"/>
          <p:cNvSpPr txBox="1"/>
          <p:nvPr/>
        </p:nvSpPr>
        <p:spPr>
          <a:xfrm>
            <a:off x="5562600" y="5562600"/>
            <a:ext cx="3581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August 31, 2012</a:t>
            </a:r>
          </a:p>
          <a:p>
            <a:r>
              <a:rPr lang="en-US" dirty="0" smtClean="0"/>
              <a:t>Shanghai, China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066800"/>
          </a:xfrm>
        </p:spPr>
        <p:txBody>
          <a:bodyPr/>
          <a:lstStyle/>
          <a:p>
            <a:r>
              <a:rPr lang="en-US" dirty="0" smtClean="0"/>
              <a:t>Administrative Actions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3428999"/>
          </a:xfrm>
        </p:spPr>
        <p:txBody>
          <a:bodyPr>
            <a:noAutofit/>
          </a:bodyPr>
          <a:lstStyle/>
          <a:p>
            <a:r>
              <a:rPr lang="en-US" sz="2000" dirty="0" smtClean="0"/>
              <a:t>Administrative actions often come in the form of government and ex-officio raids on the infringer or customs enforcement.</a:t>
            </a:r>
          </a:p>
          <a:p>
            <a:endParaRPr lang="en-US" sz="2000" dirty="0" smtClean="0"/>
          </a:p>
          <a:p>
            <a:r>
              <a:rPr lang="en-US" sz="2000" dirty="0" smtClean="0"/>
              <a:t>These actions can occur when a successful investigation by the appropriate agency is conclusive – and the investigation is filed with China Customs in Beijing</a:t>
            </a:r>
          </a:p>
          <a:p>
            <a:endParaRPr lang="en-US" sz="2000" dirty="0" smtClean="0"/>
          </a:p>
          <a:p>
            <a:r>
              <a:rPr lang="en-US" sz="2000" dirty="0" smtClean="0"/>
              <a:t>After these actions are taken, goods will continue to be seized, and a civil trial will occur</a:t>
            </a:r>
            <a:endParaRPr lang="en-US" sz="2000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990600" y="4724400"/>
          <a:ext cx="7086600" cy="17049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43300"/>
                <a:gridCol w="3543300"/>
              </a:tblGrid>
              <a:tr h="425778">
                <a:tc gridSpan="2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Advantages and Disadvantages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28131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>
                          <a:ea typeface="宋体" pitchFamily="2" charset="-122"/>
                        </a:rPr>
                        <a:t>Advantages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>
                          <a:ea typeface="宋体" pitchFamily="2" charset="-122"/>
                        </a:rPr>
                        <a:t>Disadvantages</a:t>
                      </a:r>
                      <a:endParaRPr lang="en-US" sz="1600" dirty="0"/>
                    </a:p>
                  </a:txBody>
                  <a:tcPr/>
                </a:tc>
              </a:tr>
              <a:tr h="943938">
                <a:tc>
                  <a:txBody>
                    <a:bodyPr/>
                    <a:lstStyle/>
                    <a:p>
                      <a:pPr marL="0" lvl="0" indent="0">
                        <a:buFont typeface="Arial" pitchFamily="34" charset="0"/>
                        <a:buChar char="•"/>
                      </a:pPr>
                      <a:r>
                        <a:rPr lang="en-US" altLang="zh-CN" sz="1600" dirty="0" smtClean="0">
                          <a:ea typeface="宋体" pitchFamily="2" charset="-122"/>
                        </a:rPr>
                        <a:t>  Fastest</a:t>
                      </a:r>
                      <a:r>
                        <a:rPr lang="en-US" altLang="zh-CN" sz="1600" baseline="0" dirty="0" smtClean="0">
                          <a:ea typeface="宋体" pitchFamily="2" charset="-122"/>
                        </a:rPr>
                        <a:t> course of action of all</a:t>
                      </a:r>
                      <a:endParaRPr lang="en-US" altLang="zh-CN" sz="1600" dirty="0" smtClean="0">
                        <a:ea typeface="宋体" pitchFamily="2" charset="-122"/>
                      </a:endParaRPr>
                    </a:p>
                    <a:p>
                      <a:pPr marL="0" lvl="0" indent="0">
                        <a:buFont typeface="Arial" pitchFamily="34" charset="0"/>
                        <a:buChar char="•"/>
                      </a:pPr>
                      <a:r>
                        <a:rPr lang="en-US" altLang="zh-CN" sz="1600" dirty="0" smtClean="0">
                          <a:ea typeface="宋体" pitchFamily="2" charset="-122"/>
                        </a:rPr>
                        <a:t>  Inexpensive</a:t>
                      </a:r>
                    </a:p>
                    <a:p>
                      <a:pPr marL="0" lvl="0" indent="0">
                        <a:buFont typeface="Arial" pitchFamily="34" charset="0"/>
                        <a:buChar char="•"/>
                      </a:pPr>
                      <a:r>
                        <a:rPr lang="en-US" altLang="zh-CN" sz="1600" dirty="0" smtClean="0">
                          <a:ea typeface="宋体" pitchFamily="2" charset="-122"/>
                        </a:rPr>
                        <a:t>  Immediate results upon raid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l">
                        <a:buFont typeface="Arial" pitchFamily="34" charset="0"/>
                        <a:buChar char="•"/>
                      </a:pPr>
                      <a:r>
                        <a:rPr lang="en-US" sz="1600" dirty="0" smtClean="0"/>
                        <a:t>  Fine not paid to IP owner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1600" dirty="0" smtClean="0"/>
                        <a:t>  Local protectionism bias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1600" dirty="0" smtClean="0"/>
                        <a:t>  Uneven enforcement</a:t>
                      </a:r>
                      <a:endParaRPr lang="en-US" sz="16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5410200" y="6581001"/>
            <a:ext cx="3276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 smtClean="0"/>
              <a:t>Copyright © 2012 by </a:t>
            </a:r>
            <a:r>
              <a:rPr lang="en-US" sz="1200" dirty="0" err="1" smtClean="0"/>
              <a:t>GoldenGate</a:t>
            </a:r>
            <a:r>
              <a:rPr lang="en-US" sz="1200" dirty="0" smtClean="0"/>
              <a:t> Lawyers</a:t>
            </a:r>
            <a:endParaRPr lang="en-US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066800"/>
          </a:xfrm>
        </p:spPr>
        <p:txBody>
          <a:bodyPr>
            <a:normAutofit/>
          </a:bodyPr>
          <a:lstStyle/>
          <a:p>
            <a:r>
              <a:rPr lang="en-US" dirty="0" smtClean="0"/>
              <a:t>Results of Administrative Actions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53000"/>
          </a:xfrm>
        </p:spPr>
        <p:txBody>
          <a:bodyPr>
            <a:normAutofit/>
          </a:bodyPr>
          <a:lstStyle/>
          <a:p>
            <a:pPr marL="590550" indent="-533400"/>
            <a:r>
              <a:rPr lang="en-US" altLang="zh-CN" sz="2200" dirty="0" smtClean="0">
                <a:ea typeface="宋体" pitchFamily="2" charset="-122"/>
              </a:rPr>
              <a:t>Administrative raids may result in the following remedies:</a:t>
            </a:r>
          </a:p>
          <a:p>
            <a:pPr marL="990600" lvl="1" indent="-533400"/>
            <a:r>
              <a:rPr lang="en-US" altLang="zh-CN" sz="1800" dirty="0" smtClean="0">
                <a:solidFill>
                  <a:schemeClr val="accent2">
                    <a:lumMod val="75000"/>
                  </a:schemeClr>
                </a:solidFill>
                <a:ea typeface="宋体" pitchFamily="2" charset="-122"/>
              </a:rPr>
              <a:t>Infringement finding</a:t>
            </a:r>
          </a:p>
          <a:p>
            <a:pPr marL="990600" lvl="1" indent="-533400"/>
            <a:r>
              <a:rPr lang="en-US" altLang="zh-CN" sz="1800" dirty="0" smtClean="0">
                <a:solidFill>
                  <a:schemeClr val="accent2">
                    <a:lumMod val="75000"/>
                  </a:schemeClr>
                </a:solidFill>
                <a:ea typeface="宋体" pitchFamily="2" charset="-122"/>
              </a:rPr>
              <a:t>Monetary fines</a:t>
            </a:r>
          </a:p>
          <a:p>
            <a:pPr marL="990600" lvl="1" indent="-533400"/>
            <a:r>
              <a:rPr lang="en-US" altLang="zh-CN" sz="1800" dirty="0" smtClean="0">
                <a:solidFill>
                  <a:schemeClr val="accent2">
                    <a:lumMod val="75000"/>
                  </a:schemeClr>
                </a:solidFill>
                <a:ea typeface="宋体" pitchFamily="2" charset="-122"/>
              </a:rPr>
              <a:t>Collection of evidence for subsequent civil trial</a:t>
            </a:r>
          </a:p>
          <a:p>
            <a:pPr marL="990600" lvl="1" indent="-533400"/>
            <a:r>
              <a:rPr lang="en-US" altLang="zh-CN" sz="1800" dirty="0" smtClean="0">
                <a:solidFill>
                  <a:schemeClr val="accent2">
                    <a:lumMod val="75000"/>
                  </a:schemeClr>
                </a:solidFill>
                <a:ea typeface="宋体" pitchFamily="2" charset="-122"/>
              </a:rPr>
              <a:t>Seizure of property</a:t>
            </a:r>
          </a:p>
          <a:p>
            <a:pPr marL="990600" lvl="1" indent="-533400"/>
            <a:endParaRPr lang="en-US" altLang="zh-CN" sz="1800" dirty="0" smtClean="0">
              <a:ea typeface="宋体" pitchFamily="2" charset="-122"/>
            </a:endParaRPr>
          </a:p>
          <a:p>
            <a:pPr marL="590550" indent="-533400"/>
            <a:r>
              <a:rPr lang="en-US" altLang="zh-CN" sz="2200" dirty="0" smtClean="0">
                <a:ea typeface="宋体" pitchFamily="2" charset="-122"/>
              </a:rPr>
              <a:t>Statutory damage awards:</a:t>
            </a:r>
          </a:p>
          <a:p>
            <a:pPr lvl="1"/>
            <a:r>
              <a:rPr lang="en-US" sz="1800" dirty="0" smtClean="0">
                <a:solidFill>
                  <a:schemeClr val="accent2">
                    <a:lumMod val="75000"/>
                  </a:schemeClr>
                </a:solidFill>
              </a:rPr>
              <a:t>Paid to the State</a:t>
            </a:r>
          </a:p>
          <a:p>
            <a:pPr lvl="1"/>
            <a:r>
              <a:rPr lang="en-US" sz="1800" dirty="0" smtClean="0">
                <a:solidFill>
                  <a:schemeClr val="accent2">
                    <a:lumMod val="75000"/>
                  </a:schemeClr>
                </a:solidFill>
              </a:rPr>
              <a:t>Illegal profits of the infringer</a:t>
            </a:r>
          </a:p>
          <a:p>
            <a:pPr lvl="1"/>
            <a:r>
              <a:rPr lang="en-US" sz="1800" dirty="0" smtClean="0">
                <a:solidFill>
                  <a:schemeClr val="accent2">
                    <a:lumMod val="75000"/>
                  </a:schemeClr>
                </a:solidFill>
              </a:rPr>
              <a:t>No provisions for punitive damage</a:t>
            </a:r>
          </a:p>
          <a:p>
            <a:pPr lvl="1"/>
            <a:r>
              <a:rPr lang="en-US" sz="1800" dirty="0" smtClean="0">
                <a:solidFill>
                  <a:schemeClr val="accent2">
                    <a:lumMod val="75000"/>
                  </a:schemeClr>
                </a:solidFill>
              </a:rPr>
              <a:t>To a maximum of  ¥1.000.000 ( €120.000 )</a:t>
            </a:r>
          </a:p>
          <a:p>
            <a:pPr lvl="1"/>
            <a:endParaRPr lang="en-US" altLang="zh-CN" sz="1800" dirty="0" smtClean="0">
              <a:ea typeface="宋体" pitchFamily="2" charset="-122"/>
            </a:endParaRPr>
          </a:p>
          <a:p>
            <a:pPr marL="590550" indent="-533400"/>
            <a:r>
              <a:rPr lang="en-US" altLang="zh-CN" sz="2000" dirty="0" smtClean="0">
                <a:ea typeface="宋体" pitchFamily="2" charset="-122"/>
              </a:rPr>
              <a:t>At the very least, administrative action will put a temporary halt to infringement, until more punitive measures are implemented</a:t>
            </a:r>
          </a:p>
          <a:p>
            <a:pPr marL="590550" indent="-533400"/>
            <a:endParaRPr lang="en-US" altLang="zh-CN" sz="2500" dirty="0" smtClean="0">
              <a:ea typeface="宋体" pitchFamily="2" charset="-122"/>
            </a:endParaRPr>
          </a:p>
          <a:p>
            <a:pPr marL="590550" indent="-533400"/>
            <a:endParaRPr lang="en-US" altLang="zh-CN" sz="2500" dirty="0" smtClean="0">
              <a:ea typeface="宋体" pitchFamily="2" charset="-122"/>
            </a:endParaRPr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5486400" y="6400800"/>
            <a:ext cx="3276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 smtClean="0"/>
              <a:t>Copyright © 2012 by </a:t>
            </a:r>
            <a:r>
              <a:rPr lang="en-US" sz="1200" dirty="0" err="1" smtClean="0"/>
              <a:t>GoldenGate</a:t>
            </a:r>
            <a:r>
              <a:rPr lang="en-US" sz="1200" dirty="0" smtClean="0"/>
              <a:t> Lawyers</a:t>
            </a:r>
            <a:endParaRPr lang="en-US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066800"/>
          </a:xfrm>
        </p:spPr>
        <p:txBody>
          <a:bodyPr/>
          <a:lstStyle/>
          <a:p>
            <a:r>
              <a:rPr lang="en-US" dirty="0" smtClean="0"/>
              <a:t>Administrative Agencies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29200"/>
          </a:xfrm>
        </p:spPr>
        <p:txBody>
          <a:bodyPr>
            <a:normAutofit fontScale="85000" lnSpcReduction="10000"/>
          </a:bodyPr>
          <a:lstStyle/>
          <a:p>
            <a:r>
              <a:rPr lang="en-US" altLang="zh-CN" sz="2800" dirty="0" smtClean="0">
                <a:ea typeface="宋体" pitchFamily="2" charset="-122"/>
              </a:rPr>
              <a:t>State Administration for Industry and Commerce (SAIC)</a:t>
            </a:r>
          </a:p>
          <a:p>
            <a:pPr marL="971550" lvl="1" indent="-457200"/>
            <a:r>
              <a:rPr lang="en-US" altLang="zh-CN" sz="2300" dirty="0" smtClean="0">
                <a:solidFill>
                  <a:schemeClr val="accent2">
                    <a:lumMod val="75000"/>
                  </a:schemeClr>
                </a:solidFill>
                <a:ea typeface="宋体" pitchFamily="2" charset="-122"/>
              </a:rPr>
              <a:t>Most commonly dealt with agency</a:t>
            </a:r>
          </a:p>
          <a:p>
            <a:pPr marL="971550" lvl="1" indent="-457200"/>
            <a:r>
              <a:rPr lang="en-US" altLang="zh-CN" sz="2300" dirty="0" smtClean="0">
                <a:solidFill>
                  <a:schemeClr val="accent2">
                    <a:lumMod val="75000"/>
                  </a:schemeClr>
                </a:solidFill>
                <a:ea typeface="宋体" pitchFamily="2" charset="-122"/>
              </a:rPr>
              <a:t>Responsible for trademark protections and enforcement against unfair competition</a:t>
            </a:r>
          </a:p>
          <a:p>
            <a:pPr marL="971550" lvl="1" indent="-457200"/>
            <a:r>
              <a:rPr lang="en-US" altLang="zh-CN" sz="2300" dirty="0" smtClean="0">
                <a:solidFill>
                  <a:schemeClr val="accent2">
                    <a:lumMod val="75000"/>
                  </a:schemeClr>
                </a:solidFill>
                <a:ea typeface="宋体" pitchFamily="2" charset="-122"/>
              </a:rPr>
              <a:t>Performs raid actions on counterfeiting and piracy</a:t>
            </a:r>
          </a:p>
          <a:p>
            <a:pPr marL="971550" lvl="1" indent="-457200"/>
            <a:endParaRPr lang="en-US" altLang="zh-CN" sz="2300" dirty="0" smtClean="0">
              <a:ea typeface="宋体" pitchFamily="2" charset="-122"/>
            </a:endParaRPr>
          </a:p>
          <a:p>
            <a:pPr marL="571500" indent="-457200"/>
            <a:r>
              <a:rPr lang="en-US" altLang="zh-CN" sz="2800" dirty="0" smtClean="0">
                <a:ea typeface="宋体" pitchFamily="2" charset="-122"/>
              </a:rPr>
              <a:t>State Intellectual Property Office (SIPO)</a:t>
            </a:r>
          </a:p>
          <a:p>
            <a:pPr marL="971550" lvl="1" indent="-457200"/>
            <a:r>
              <a:rPr lang="en-US" altLang="zh-CN" sz="2300" dirty="0" smtClean="0">
                <a:solidFill>
                  <a:schemeClr val="accent2">
                    <a:lumMod val="75000"/>
                  </a:schemeClr>
                </a:solidFill>
                <a:ea typeface="宋体" pitchFamily="2" charset="-122"/>
              </a:rPr>
              <a:t>Responsible for </a:t>
            </a:r>
            <a:r>
              <a:rPr lang="en-US" altLang="zh-CN" sz="2300" dirty="0" smtClean="0">
                <a:solidFill>
                  <a:schemeClr val="accent2">
                    <a:lumMod val="75000"/>
                  </a:schemeClr>
                </a:solidFill>
              </a:rPr>
              <a:t>prosecution and enforcement of </a:t>
            </a:r>
            <a:r>
              <a:rPr lang="en-US" altLang="zh-CN" sz="2300" dirty="0" smtClean="0">
                <a:solidFill>
                  <a:schemeClr val="accent2">
                    <a:lumMod val="75000"/>
                  </a:schemeClr>
                </a:solidFill>
                <a:ea typeface="宋体" pitchFamily="2" charset="-122"/>
              </a:rPr>
              <a:t>p</a:t>
            </a:r>
            <a:r>
              <a:rPr lang="en-US" altLang="zh-CN" sz="2300" dirty="0" smtClean="0">
                <a:solidFill>
                  <a:schemeClr val="accent2">
                    <a:lumMod val="75000"/>
                  </a:schemeClr>
                </a:solidFill>
              </a:rPr>
              <a:t>atent violations</a:t>
            </a:r>
          </a:p>
          <a:p>
            <a:pPr marL="971550" lvl="1" indent="-457200"/>
            <a:r>
              <a:rPr lang="en-US" altLang="zh-CN" sz="2300" dirty="0" smtClean="0">
                <a:solidFill>
                  <a:schemeClr val="accent2">
                    <a:lumMod val="75000"/>
                  </a:schemeClr>
                </a:solidFill>
              </a:rPr>
              <a:t>Patent Re-examination Board – reviews and invalidates cases</a:t>
            </a:r>
          </a:p>
          <a:p>
            <a:pPr marL="971550" lvl="1" indent="-457200"/>
            <a:r>
              <a:rPr lang="en-US" altLang="zh-CN" sz="2300" dirty="0" smtClean="0">
                <a:solidFill>
                  <a:schemeClr val="accent2">
                    <a:lumMod val="75000"/>
                  </a:schemeClr>
                </a:solidFill>
              </a:rPr>
              <a:t>Local patent office – grants recognition of infringement</a:t>
            </a:r>
          </a:p>
          <a:p>
            <a:pPr marL="971550" lvl="1" indent="-457200"/>
            <a:r>
              <a:rPr lang="en-US" altLang="zh-CN" sz="2300" dirty="0" smtClean="0">
                <a:solidFill>
                  <a:schemeClr val="accent2">
                    <a:lumMod val="75000"/>
                  </a:schemeClr>
                </a:solidFill>
              </a:rPr>
              <a:t>There are limits on patent raid actions</a:t>
            </a:r>
          </a:p>
          <a:p>
            <a:pPr marL="971550" lvl="1" indent="-457200"/>
            <a:endParaRPr lang="en-US" altLang="zh-CN" sz="2300" dirty="0" smtClean="0"/>
          </a:p>
          <a:p>
            <a:pPr marL="678942" indent="-457200"/>
            <a:r>
              <a:rPr lang="en-US" altLang="zh-CN" dirty="0" smtClean="0"/>
              <a:t>China Customs</a:t>
            </a:r>
          </a:p>
          <a:p>
            <a:pPr marL="971550" lvl="1" indent="-457200"/>
            <a:r>
              <a:rPr lang="en-US" altLang="zh-CN" sz="2300" dirty="0" smtClean="0">
                <a:solidFill>
                  <a:schemeClr val="accent2">
                    <a:lumMod val="75000"/>
                  </a:schemeClr>
                </a:solidFill>
              </a:rPr>
              <a:t>Will be able to freeze customs access for violated goods</a:t>
            </a:r>
          </a:p>
          <a:p>
            <a:pPr marL="1371600" lvl="2" indent="-457200"/>
            <a:endParaRPr lang="en-US" altLang="zh-CN" sz="1900" dirty="0" smtClean="0">
              <a:ea typeface="宋体" pitchFamily="2" charset="-122"/>
            </a:endParaRPr>
          </a:p>
          <a:p>
            <a:pPr marL="1371600" lvl="2" indent="-457200"/>
            <a:endParaRPr lang="en-US" altLang="zh-CN" sz="2000" dirty="0" smtClean="0">
              <a:ea typeface="宋体" pitchFamily="2" charset="-122"/>
            </a:endParaRPr>
          </a:p>
          <a:p>
            <a:pPr marL="1371600" lvl="2" indent="-457200"/>
            <a:endParaRPr lang="en-US" altLang="zh-CN" sz="1700" dirty="0" smtClean="0">
              <a:ea typeface="宋体" pitchFamily="2" charset="-122"/>
            </a:endParaRPr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5410200" y="6581001"/>
            <a:ext cx="3276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 smtClean="0"/>
              <a:t>Copyright © 2012 by </a:t>
            </a:r>
            <a:r>
              <a:rPr lang="en-US" sz="1200" dirty="0" err="1" smtClean="0"/>
              <a:t>GoldenGate</a:t>
            </a:r>
            <a:r>
              <a:rPr lang="en-US" sz="1200" dirty="0" smtClean="0"/>
              <a:t> Lawyers</a:t>
            </a:r>
            <a:endParaRPr lang="en-US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066800"/>
          </a:xfrm>
        </p:spPr>
        <p:txBody>
          <a:bodyPr/>
          <a:lstStyle/>
          <a:p>
            <a:r>
              <a:rPr lang="en-US" dirty="0" smtClean="0"/>
              <a:t>Civil Actions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124199"/>
          </a:xfrm>
        </p:spPr>
        <p:txBody>
          <a:bodyPr>
            <a:normAutofit fontScale="85000" lnSpcReduction="10000"/>
          </a:bodyPr>
          <a:lstStyle/>
          <a:p>
            <a:r>
              <a:rPr lang="en-US" sz="2400" dirty="0" smtClean="0"/>
              <a:t>These are typically civil suits dealt with by the courts</a:t>
            </a:r>
          </a:p>
          <a:p>
            <a:endParaRPr lang="en-US" sz="2400" dirty="0" smtClean="0"/>
          </a:p>
          <a:p>
            <a:r>
              <a:rPr lang="en-US" sz="2400" dirty="0" smtClean="0"/>
              <a:t>The jurisdiction of the trial will depend on the location of  the target</a:t>
            </a:r>
          </a:p>
          <a:p>
            <a:pPr lvl="1">
              <a:buNone/>
            </a:pPr>
            <a:r>
              <a:rPr lang="en-US" sz="2000" dirty="0" smtClean="0">
                <a:solidFill>
                  <a:schemeClr val="accent1">
                    <a:lumMod val="75000"/>
                  </a:schemeClr>
                </a:solidFill>
              </a:rPr>
              <a:t>E.g. If the case is targeted at the manufacturer, it will be in that jurisdiction</a:t>
            </a:r>
          </a:p>
          <a:p>
            <a:pPr lvl="1">
              <a:buNone/>
            </a:pPr>
            <a:endParaRPr lang="en-US" sz="2000" dirty="0" smtClean="0"/>
          </a:p>
          <a:p>
            <a:r>
              <a:rPr lang="en-US" sz="2400" dirty="0" smtClean="0"/>
              <a:t>Reparations for damages may be awarded by the courts</a:t>
            </a:r>
          </a:p>
          <a:p>
            <a:endParaRPr lang="en-US" sz="2400" dirty="0" smtClean="0"/>
          </a:p>
          <a:p>
            <a:r>
              <a:rPr lang="en-US" sz="2400" dirty="0" smtClean="0"/>
              <a:t>Injunctions and evidence orders may be issued during the course of a trial</a:t>
            </a:r>
          </a:p>
          <a:p>
            <a:pPr lvl="1"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990600" y="4634559"/>
          <a:ext cx="7239000" cy="176624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19500"/>
                <a:gridCol w="3619500"/>
              </a:tblGrid>
              <a:tr h="476594">
                <a:tc gridSpan="2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Advantages and Disadvantages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50729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>
                          <a:ea typeface="宋体" pitchFamily="2" charset="-122"/>
                        </a:rPr>
                        <a:t>Advantages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>
                          <a:ea typeface="宋体" pitchFamily="2" charset="-122"/>
                        </a:rPr>
                        <a:t>Disadvantages</a:t>
                      </a:r>
                      <a:endParaRPr lang="en-US" sz="1600" dirty="0"/>
                    </a:p>
                  </a:txBody>
                  <a:tcPr/>
                </a:tc>
              </a:tr>
              <a:tr h="938918">
                <a:tc>
                  <a:txBody>
                    <a:bodyPr/>
                    <a:lstStyle/>
                    <a:p>
                      <a:pPr marL="0" lvl="0" indent="0">
                        <a:buFont typeface="Arial" pitchFamily="34" charset="0"/>
                        <a:buChar char="•"/>
                      </a:pPr>
                      <a:r>
                        <a:rPr lang="en-US" altLang="zh-CN" sz="1600" dirty="0" smtClean="0">
                          <a:ea typeface="宋体" pitchFamily="2" charset="-122"/>
                        </a:rPr>
                        <a:t>  Damages paid</a:t>
                      </a:r>
                      <a:r>
                        <a:rPr lang="en-US" altLang="zh-CN" sz="1600" baseline="0" dirty="0" smtClean="0">
                          <a:ea typeface="宋体" pitchFamily="2" charset="-122"/>
                        </a:rPr>
                        <a:t> to the IP owner</a:t>
                      </a:r>
                      <a:endParaRPr lang="en-US" altLang="zh-CN" sz="1600" dirty="0" smtClean="0">
                        <a:ea typeface="宋体" pitchFamily="2" charset="-122"/>
                      </a:endParaRPr>
                    </a:p>
                    <a:p>
                      <a:pPr marL="0" lvl="0" indent="0">
                        <a:buFont typeface="Arial" pitchFamily="34" charset="0"/>
                        <a:buChar char="•"/>
                      </a:pPr>
                      <a:r>
                        <a:rPr lang="en-US" altLang="zh-CN" sz="1600" dirty="0" smtClean="0">
                          <a:ea typeface="宋体" pitchFamily="2" charset="-122"/>
                        </a:rPr>
                        <a:t>  Serious</a:t>
                      </a:r>
                      <a:r>
                        <a:rPr lang="en-US" altLang="zh-CN" sz="1600" baseline="0" dirty="0" smtClean="0">
                          <a:ea typeface="宋体" pitchFamily="2" charset="-122"/>
                        </a:rPr>
                        <a:t> deterrent effect on  infringer</a:t>
                      </a:r>
                      <a:endParaRPr lang="en-US" altLang="zh-CN" sz="1600" dirty="0" smtClean="0">
                        <a:ea typeface="宋体" pitchFamily="2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l">
                        <a:buFont typeface="Arial" pitchFamily="34" charset="0"/>
                        <a:buChar char="•"/>
                      </a:pPr>
                      <a:r>
                        <a:rPr lang="en-US" sz="1600" dirty="0" smtClean="0"/>
                        <a:t>  Lengthy trial times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1600" dirty="0" smtClean="0"/>
                        <a:t>  Costly</a:t>
                      </a:r>
                      <a:r>
                        <a:rPr lang="en-US" sz="1600" baseline="0" dirty="0" smtClean="0"/>
                        <a:t> legal expenses</a:t>
                      </a:r>
                      <a:endParaRPr lang="en-US" sz="1600" dirty="0" smtClean="0"/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1600" dirty="0" smtClean="0"/>
                        <a:t>  Uneven enforcement</a:t>
                      </a:r>
                      <a:r>
                        <a:rPr lang="en-US" sz="1600" baseline="0" dirty="0" smtClean="0"/>
                        <a:t> and local bias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5410200" y="6581001"/>
            <a:ext cx="3276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 smtClean="0"/>
              <a:t>Copyright © 2012 by </a:t>
            </a:r>
            <a:r>
              <a:rPr lang="en-US" sz="1200" dirty="0" err="1" smtClean="0"/>
              <a:t>GoldenGate</a:t>
            </a:r>
            <a:r>
              <a:rPr lang="en-US" sz="1200" dirty="0" smtClean="0"/>
              <a:t> Lawyers</a:t>
            </a:r>
            <a:endParaRPr lang="en-US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066800"/>
          </a:xfrm>
        </p:spPr>
        <p:txBody>
          <a:bodyPr/>
          <a:lstStyle/>
          <a:p>
            <a:r>
              <a:rPr lang="en-US" dirty="0" smtClean="0"/>
              <a:t>Undertaking a Civil Suit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5334000"/>
          </a:xfrm>
        </p:spPr>
        <p:txBody>
          <a:bodyPr>
            <a:normAutofit fontScale="92500" lnSpcReduction="10000"/>
          </a:bodyPr>
          <a:lstStyle/>
          <a:p>
            <a:r>
              <a:rPr lang="en-US" sz="2900" dirty="0" smtClean="0"/>
              <a:t>The following steps must occur to proceed with a civil suit:</a:t>
            </a:r>
          </a:p>
          <a:p>
            <a:endParaRPr lang="en-US" sz="3400" dirty="0" smtClean="0"/>
          </a:p>
          <a:p>
            <a:pPr marL="925830" lvl="1" indent="-514350">
              <a:buFont typeface="+mj-lt"/>
              <a:buAutoNum type="arabicPeriod"/>
            </a:pPr>
            <a:r>
              <a:rPr lang="en-US" sz="2900" dirty="0" smtClean="0">
                <a:solidFill>
                  <a:schemeClr val="accent2">
                    <a:lumMod val="75000"/>
                  </a:schemeClr>
                </a:solidFill>
              </a:rPr>
              <a:t>Filing with court of the proper jurisdiction</a:t>
            </a:r>
          </a:p>
          <a:p>
            <a:pPr marL="1190625" lvl="2" indent="-385763"/>
            <a:r>
              <a:rPr lang="en-US" sz="2500" dirty="0" smtClean="0">
                <a:solidFill>
                  <a:schemeClr val="accent1">
                    <a:lumMod val="75000"/>
                  </a:schemeClr>
                </a:solidFill>
              </a:rPr>
              <a:t>In regards to where the defendant is located</a:t>
            </a:r>
          </a:p>
          <a:p>
            <a:pPr marL="1190625" lvl="2" indent="-385763"/>
            <a:r>
              <a:rPr lang="en-US" sz="2500" dirty="0" smtClean="0">
                <a:solidFill>
                  <a:schemeClr val="accent1">
                    <a:lumMod val="75000"/>
                  </a:schemeClr>
                </a:solidFill>
              </a:rPr>
              <a:t>Where the infringement occurred</a:t>
            </a:r>
          </a:p>
          <a:p>
            <a:pPr marL="1190625" lvl="2" indent="-385763"/>
            <a:r>
              <a:rPr lang="en-US" sz="2500" dirty="0" smtClean="0">
                <a:solidFill>
                  <a:schemeClr val="accent1">
                    <a:lumMod val="75000"/>
                  </a:schemeClr>
                </a:solidFill>
              </a:rPr>
              <a:t>Where the result of infringement occurred</a:t>
            </a:r>
          </a:p>
          <a:p>
            <a:pPr marL="1191006" lvl="2" indent="-514350"/>
            <a:endParaRPr lang="en-US" sz="3000" dirty="0" smtClean="0"/>
          </a:p>
          <a:p>
            <a:pPr marL="914400" lvl="1" indent="-514350">
              <a:buFont typeface="+mj-lt"/>
              <a:buAutoNum type="arabicPeriod"/>
            </a:pPr>
            <a:r>
              <a:rPr lang="en-US" sz="2900" dirty="0" smtClean="0">
                <a:solidFill>
                  <a:schemeClr val="accent2">
                    <a:lumMod val="75000"/>
                  </a:schemeClr>
                </a:solidFill>
              </a:rPr>
              <a:t>A complaint must be filed with the court</a:t>
            </a:r>
          </a:p>
          <a:p>
            <a:pPr marL="1314450" lvl="2" indent="-514350"/>
            <a:r>
              <a:rPr lang="en-US" sz="2600" dirty="0" smtClean="0">
                <a:solidFill>
                  <a:schemeClr val="accent1">
                    <a:lumMod val="75000"/>
                  </a:schemeClr>
                </a:solidFill>
              </a:rPr>
              <a:t>Power of Attorney granted</a:t>
            </a:r>
          </a:p>
          <a:p>
            <a:pPr marL="1314450" lvl="2" indent="-514350"/>
            <a:r>
              <a:rPr lang="en-US" sz="2600" dirty="0" smtClean="0">
                <a:solidFill>
                  <a:schemeClr val="accent1">
                    <a:lumMod val="75000"/>
                  </a:schemeClr>
                </a:solidFill>
              </a:rPr>
              <a:t>Letter of Authorization</a:t>
            </a:r>
          </a:p>
          <a:p>
            <a:pPr marL="1314450" lvl="2" indent="-514350"/>
            <a:r>
              <a:rPr lang="en-US" sz="2600" dirty="0" smtClean="0">
                <a:solidFill>
                  <a:schemeClr val="accent1">
                    <a:lumMod val="75000"/>
                  </a:schemeClr>
                </a:solidFill>
              </a:rPr>
              <a:t>Certificate of the Legal Identity issued</a:t>
            </a:r>
          </a:p>
          <a:p>
            <a:pPr marL="1314450" lvl="2" indent="-4763">
              <a:buNone/>
            </a:pPr>
            <a:r>
              <a:rPr lang="en-US" sz="2600" i="1" dirty="0" smtClean="0">
                <a:solidFill>
                  <a:schemeClr val="accent1">
                    <a:lumMod val="75000"/>
                  </a:schemeClr>
                </a:solidFill>
              </a:rPr>
              <a:t>(All of which needs to be notarized and legalized)</a:t>
            </a:r>
            <a:endParaRPr lang="en-US" sz="2600" dirty="0" smtClean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410200" y="6581001"/>
            <a:ext cx="3276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 smtClean="0"/>
              <a:t>Copyright © 2012 by </a:t>
            </a:r>
            <a:r>
              <a:rPr lang="en-US" sz="1200" dirty="0" err="1" smtClean="0"/>
              <a:t>GoldenGate</a:t>
            </a:r>
            <a:r>
              <a:rPr lang="en-US" sz="1200" dirty="0" smtClean="0"/>
              <a:t> Lawyers</a:t>
            </a:r>
            <a:endParaRPr lang="en-US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066800"/>
          </a:xfrm>
        </p:spPr>
        <p:txBody>
          <a:bodyPr/>
          <a:lstStyle/>
          <a:p>
            <a:r>
              <a:rPr lang="en-US" dirty="0" smtClean="0"/>
              <a:t>Undertaking a Civil Suit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74336"/>
          </a:xfrm>
        </p:spPr>
        <p:txBody>
          <a:bodyPr>
            <a:normAutofit fontScale="85000" lnSpcReduction="20000"/>
          </a:bodyPr>
          <a:lstStyle/>
          <a:p>
            <a:pPr marL="914400" lvl="1" indent="-514350">
              <a:buNone/>
            </a:pPr>
            <a:r>
              <a:rPr lang="en-US" sz="3800" dirty="0" smtClean="0"/>
              <a:t>3.	</a:t>
            </a:r>
            <a:r>
              <a:rPr lang="en-US" sz="3200" dirty="0" smtClean="0">
                <a:solidFill>
                  <a:schemeClr val="accent2">
                    <a:lumMod val="75000"/>
                  </a:schemeClr>
                </a:solidFill>
              </a:rPr>
              <a:t>Evidence Cross Examination</a:t>
            </a:r>
          </a:p>
          <a:p>
            <a:pPr marL="1314450" lvl="2" indent="-514350"/>
            <a:r>
              <a:rPr lang="en-US" sz="2600" dirty="0" smtClean="0">
                <a:solidFill>
                  <a:schemeClr val="accent1">
                    <a:lumMod val="75000"/>
                  </a:schemeClr>
                </a:solidFill>
              </a:rPr>
              <a:t>Evidence must be provided by the plaintiff</a:t>
            </a:r>
          </a:p>
          <a:p>
            <a:pPr marL="1314450" lvl="2" indent="-514350"/>
            <a:r>
              <a:rPr lang="en-US" sz="2600" dirty="0" smtClean="0">
                <a:solidFill>
                  <a:schemeClr val="accent1">
                    <a:lumMod val="75000"/>
                  </a:schemeClr>
                </a:solidFill>
              </a:rPr>
              <a:t>Must be conducted in the presence of a notary</a:t>
            </a:r>
            <a:endParaRPr lang="en-US" sz="340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marL="914400" lvl="1" indent="-514350">
              <a:buNone/>
            </a:pPr>
            <a:endParaRPr lang="en-US" sz="3200" dirty="0" smtClean="0"/>
          </a:p>
          <a:p>
            <a:pPr marL="914400" lvl="1" indent="-514350">
              <a:buNone/>
            </a:pPr>
            <a:r>
              <a:rPr lang="en-US" sz="3200" dirty="0" smtClean="0"/>
              <a:t>4.	</a:t>
            </a:r>
            <a:r>
              <a:rPr lang="en-US" sz="3200" dirty="0" smtClean="0">
                <a:solidFill>
                  <a:schemeClr val="accent2">
                    <a:lumMod val="75000"/>
                  </a:schemeClr>
                </a:solidFill>
              </a:rPr>
              <a:t>Court Hearings</a:t>
            </a:r>
          </a:p>
          <a:p>
            <a:pPr marL="1314450" lvl="2" indent="-514350"/>
            <a:r>
              <a:rPr lang="en-US" sz="2600" dirty="0" smtClean="0">
                <a:solidFill>
                  <a:schemeClr val="accent1">
                    <a:lumMod val="75000"/>
                  </a:schemeClr>
                </a:solidFill>
              </a:rPr>
              <a:t>Hearings by three Judges</a:t>
            </a:r>
          </a:p>
          <a:p>
            <a:pPr marL="1314450" lvl="2" indent="-514350"/>
            <a:r>
              <a:rPr lang="en-US" sz="2600" dirty="0" smtClean="0">
                <a:solidFill>
                  <a:schemeClr val="accent1">
                    <a:lumMod val="75000"/>
                  </a:schemeClr>
                </a:solidFill>
              </a:rPr>
              <a:t>Investigation by the court</a:t>
            </a:r>
          </a:p>
          <a:p>
            <a:pPr marL="1314450" lvl="2" indent="-514350"/>
            <a:r>
              <a:rPr lang="en-US" sz="2600" dirty="0" smtClean="0">
                <a:solidFill>
                  <a:schemeClr val="accent1">
                    <a:lumMod val="75000"/>
                  </a:schemeClr>
                </a:solidFill>
              </a:rPr>
              <a:t>Evidence Cross Examination</a:t>
            </a:r>
          </a:p>
          <a:p>
            <a:pPr marL="1314450" lvl="2" indent="-514350"/>
            <a:r>
              <a:rPr lang="en-US" sz="2600" dirty="0" smtClean="0">
                <a:solidFill>
                  <a:schemeClr val="accent1">
                    <a:lumMod val="75000"/>
                  </a:schemeClr>
                </a:solidFill>
              </a:rPr>
              <a:t>Debate</a:t>
            </a:r>
          </a:p>
          <a:p>
            <a:pPr marL="1314450" lvl="2" indent="-514350"/>
            <a:endParaRPr lang="en-US" sz="2600" dirty="0" smtClean="0">
              <a:solidFill>
                <a:schemeClr val="accent2"/>
              </a:solidFill>
            </a:endParaRPr>
          </a:p>
          <a:p>
            <a:pPr marL="914400" lvl="1" indent="-519113">
              <a:buFont typeface="+mj-lt"/>
              <a:buAutoNum type="arabicPeriod" startAt="5"/>
            </a:pPr>
            <a:r>
              <a:rPr lang="en-US" sz="3400" dirty="0" smtClean="0">
                <a:solidFill>
                  <a:schemeClr val="accent2">
                    <a:lumMod val="75000"/>
                  </a:schemeClr>
                </a:solidFill>
              </a:rPr>
              <a:t>Compensation</a:t>
            </a:r>
          </a:p>
          <a:p>
            <a:pPr marL="1314450" lvl="2" indent="-514350"/>
            <a:r>
              <a:rPr lang="en-US" sz="2600" dirty="0" smtClean="0">
                <a:solidFill>
                  <a:schemeClr val="accent1">
                    <a:lumMod val="75000"/>
                  </a:schemeClr>
                </a:solidFill>
              </a:rPr>
              <a:t>Injunction order issued</a:t>
            </a:r>
          </a:p>
          <a:p>
            <a:pPr marL="1314450" lvl="2" indent="-514350"/>
            <a:r>
              <a:rPr lang="en-US" sz="2600" dirty="0" smtClean="0">
                <a:solidFill>
                  <a:schemeClr val="accent1">
                    <a:lumMod val="75000"/>
                  </a:schemeClr>
                </a:solidFill>
              </a:rPr>
              <a:t>Monetary damages awarded</a:t>
            </a:r>
          </a:p>
          <a:p>
            <a:pPr marL="1314450" lvl="2" indent="-514350"/>
            <a:r>
              <a:rPr lang="en-US" sz="2600" dirty="0" smtClean="0">
                <a:solidFill>
                  <a:schemeClr val="accent1">
                    <a:lumMod val="75000"/>
                  </a:schemeClr>
                </a:solidFill>
              </a:rPr>
              <a:t>Formal apology is granted</a:t>
            </a:r>
          </a:p>
          <a:p>
            <a:pPr marL="914400" indent="-519113">
              <a:buAutoNum type="arabicPeriod" startAt="5"/>
            </a:pPr>
            <a:endParaRPr lang="en-US" sz="3200" dirty="0" smtClean="0">
              <a:solidFill>
                <a:schemeClr val="accent1"/>
              </a:solidFill>
            </a:endParaRPr>
          </a:p>
          <a:p>
            <a:endParaRPr lang="en-US" dirty="0"/>
          </a:p>
        </p:txBody>
      </p:sp>
      <p:sp>
        <p:nvSpPr>
          <p:cNvPr id="4" name="TextBox 4"/>
          <p:cNvSpPr txBox="1"/>
          <p:nvPr/>
        </p:nvSpPr>
        <p:spPr>
          <a:xfrm>
            <a:off x="5638800" y="6477000"/>
            <a:ext cx="3276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 smtClean="0"/>
              <a:t>Copyright © 2012 by </a:t>
            </a:r>
            <a:r>
              <a:rPr lang="en-US" sz="1200" dirty="0" err="1" smtClean="0"/>
              <a:t>GoldenGate</a:t>
            </a:r>
            <a:r>
              <a:rPr lang="en-US" sz="1200" dirty="0" smtClean="0"/>
              <a:t> Lawyers</a:t>
            </a:r>
            <a:endParaRPr lang="en-US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066800"/>
          </a:xfrm>
        </p:spPr>
        <p:txBody>
          <a:bodyPr/>
          <a:lstStyle/>
          <a:p>
            <a:r>
              <a:rPr lang="en-US" dirty="0" smtClean="0"/>
              <a:t>Criminal Actions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74336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A criminal trial is much more difficult than a civil trial or a customs raid</a:t>
            </a:r>
          </a:p>
          <a:p>
            <a:endParaRPr lang="en-US" dirty="0" smtClean="0"/>
          </a:p>
          <a:p>
            <a:r>
              <a:rPr lang="en-US" dirty="0" smtClean="0"/>
              <a:t>Commons criminal punishments are:</a:t>
            </a:r>
          </a:p>
          <a:p>
            <a:pPr lvl="1"/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Imprisonment of guilty parties</a:t>
            </a:r>
          </a:p>
          <a:p>
            <a:pPr lvl="1"/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Short term custody (15 days to 6 months)</a:t>
            </a:r>
          </a:p>
          <a:p>
            <a:pPr lvl="1"/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Monetary fines (paid to state)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Common criminal charges relating to IP infringement are:</a:t>
            </a:r>
          </a:p>
          <a:p>
            <a:pPr lvl="1"/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Counterfeit of trademark (sales above ¥50.000)</a:t>
            </a:r>
          </a:p>
          <a:p>
            <a:pPr lvl="1"/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Illegal sales of pirated media</a:t>
            </a:r>
          </a:p>
          <a:p>
            <a:pPr lvl="1"/>
            <a:endParaRPr lang="en-US" dirty="0"/>
          </a:p>
        </p:txBody>
      </p:sp>
      <p:sp>
        <p:nvSpPr>
          <p:cNvPr id="4" name="TextBox 4"/>
          <p:cNvSpPr txBox="1"/>
          <p:nvPr/>
        </p:nvSpPr>
        <p:spPr>
          <a:xfrm>
            <a:off x="5638800" y="6477000"/>
            <a:ext cx="3276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 smtClean="0"/>
              <a:t>Copyright © 2012 by </a:t>
            </a:r>
            <a:r>
              <a:rPr lang="en-US" sz="1200" dirty="0" err="1" smtClean="0"/>
              <a:t>GoldenGate</a:t>
            </a:r>
            <a:r>
              <a:rPr lang="en-US" sz="1200" dirty="0" smtClean="0"/>
              <a:t> Lawyers</a:t>
            </a:r>
            <a:endParaRPr lang="en-US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819400"/>
            <a:ext cx="8534400" cy="1069848"/>
          </a:xfrm>
        </p:spPr>
        <p:txBody>
          <a:bodyPr>
            <a:normAutofit/>
          </a:bodyPr>
          <a:lstStyle/>
          <a:p>
            <a:r>
              <a:rPr lang="en-US" b="1" dirty="0" smtClean="0"/>
              <a:t>COMMON IP ISSUES IN CHINA</a:t>
            </a:r>
            <a:endParaRPr lang="en-US" sz="4400" b="1" dirty="0"/>
          </a:p>
        </p:txBody>
      </p:sp>
      <p:sp>
        <p:nvSpPr>
          <p:cNvPr id="3" name="TextBox 4"/>
          <p:cNvSpPr txBox="1"/>
          <p:nvPr/>
        </p:nvSpPr>
        <p:spPr>
          <a:xfrm>
            <a:off x="5562600" y="6324600"/>
            <a:ext cx="3276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 smtClean="0"/>
              <a:t>Copyright © 2012 by </a:t>
            </a:r>
            <a:r>
              <a:rPr lang="en-US" sz="1200" dirty="0" err="1" smtClean="0"/>
              <a:t>GoldenGate</a:t>
            </a:r>
            <a:r>
              <a:rPr lang="en-US" sz="1200" dirty="0" smtClean="0"/>
              <a:t> Lawyers</a:t>
            </a:r>
            <a:endParaRPr lang="en-US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066800"/>
          </a:xfrm>
        </p:spPr>
        <p:txBody>
          <a:bodyPr/>
          <a:lstStyle/>
          <a:p>
            <a:r>
              <a:rPr lang="en-US" dirty="0" smtClean="0"/>
              <a:t>Trademarks in China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52999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Chinese trademark laws work under the basic principle of “first-to-file”</a:t>
            </a:r>
          </a:p>
          <a:p>
            <a:endParaRPr lang="en-US" dirty="0" smtClean="0"/>
          </a:p>
          <a:p>
            <a:r>
              <a:rPr lang="en-US" dirty="0" smtClean="0"/>
              <a:t>Before a trademark is approved, it must be rigorously ensured that it has no prior conflicts</a:t>
            </a:r>
          </a:p>
          <a:p>
            <a:endParaRPr lang="en-US" dirty="0" smtClean="0"/>
          </a:p>
          <a:p>
            <a:r>
              <a:rPr lang="en-US" dirty="0" smtClean="0"/>
              <a:t>Trademarks provide legal protection from counterfeit products, and prevent future registration of similar marks</a:t>
            </a:r>
          </a:p>
          <a:p>
            <a:endParaRPr lang="en-US" dirty="0" smtClean="0"/>
          </a:p>
          <a:p>
            <a:r>
              <a:rPr lang="en-US" dirty="0" smtClean="0"/>
              <a:t>Trademark protections are afforded by the Trademark Office as well as SAIC</a:t>
            </a:r>
          </a:p>
          <a:p>
            <a:endParaRPr lang="en-US" dirty="0" smtClean="0"/>
          </a:p>
        </p:txBody>
      </p:sp>
      <p:sp>
        <p:nvSpPr>
          <p:cNvPr id="4" name="TextBox 4"/>
          <p:cNvSpPr txBox="1"/>
          <p:nvPr/>
        </p:nvSpPr>
        <p:spPr>
          <a:xfrm>
            <a:off x="5715000" y="6477000"/>
            <a:ext cx="3276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 smtClean="0"/>
              <a:t>Copyright © 2012 by </a:t>
            </a:r>
            <a:r>
              <a:rPr lang="en-US" sz="1200" dirty="0" err="1" smtClean="0"/>
              <a:t>GoldenGate</a:t>
            </a:r>
            <a:r>
              <a:rPr lang="en-US" sz="1200" dirty="0" smtClean="0"/>
              <a:t> Lawyers</a:t>
            </a:r>
            <a:endParaRPr lang="en-US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066800"/>
          </a:xfrm>
        </p:spPr>
        <p:txBody>
          <a:bodyPr/>
          <a:lstStyle/>
          <a:p>
            <a:r>
              <a:rPr lang="en-US" dirty="0" smtClean="0"/>
              <a:t>Trademark Issues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74336"/>
          </a:xfrm>
        </p:spPr>
        <p:txBody>
          <a:bodyPr>
            <a:normAutofit/>
          </a:bodyPr>
          <a:lstStyle/>
          <a:p>
            <a:r>
              <a:rPr lang="en-US" dirty="0" smtClean="0"/>
              <a:t>There are typical lag times of 1½ years between application and final registry</a:t>
            </a:r>
          </a:p>
          <a:p>
            <a:endParaRPr lang="en-US" dirty="0" smtClean="0"/>
          </a:p>
          <a:p>
            <a:r>
              <a:rPr lang="en-US" dirty="0" smtClean="0"/>
              <a:t>It is often overlooked to simultaneously register original and translated names</a:t>
            </a:r>
          </a:p>
          <a:p>
            <a:endParaRPr lang="en-US" dirty="0" smtClean="0"/>
          </a:p>
          <a:p>
            <a:pPr marL="341313" indent="-341313"/>
            <a:r>
              <a:rPr lang="en-US" altLang="zh-CN" dirty="0" smtClean="0">
                <a:ea typeface="宋体" pitchFamily="2" charset="-122"/>
              </a:rPr>
              <a:t>Internationally registered trademarks may not be recognized in China</a:t>
            </a:r>
          </a:p>
        </p:txBody>
      </p:sp>
      <p:sp>
        <p:nvSpPr>
          <p:cNvPr id="4" name="TextBox 4"/>
          <p:cNvSpPr txBox="1"/>
          <p:nvPr/>
        </p:nvSpPr>
        <p:spPr>
          <a:xfrm>
            <a:off x="5562600" y="6400800"/>
            <a:ext cx="3276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 smtClean="0"/>
              <a:t>Copyright © 2012 by </a:t>
            </a:r>
            <a:r>
              <a:rPr lang="en-US" sz="1200" dirty="0" err="1" smtClean="0"/>
              <a:t>GoldenGate</a:t>
            </a:r>
            <a:r>
              <a:rPr lang="en-US" sz="1200" dirty="0" smtClean="0"/>
              <a:t> Lawyers</a:t>
            </a:r>
            <a:endParaRPr lang="en-US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892552"/>
            <a:ext cx="8534400" cy="1069848"/>
          </a:xfrm>
        </p:spPr>
        <p:txBody>
          <a:bodyPr>
            <a:noAutofit/>
          </a:bodyPr>
          <a:lstStyle/>
          <a:p>
            <a:r>
              <a:rPr lang="en-US" b="1" dirty="0" smtClean="0"/>
              <a:t>A BRIEF OVERVIEW OF THE CHINESE LEGAL SYSTEM</a:t>
            </a:r>
            <a:endParaRPr lang="en-US" b="1" dirty="0"/>
          </a:p>
        </p:txBody>
      </p:sp>
      <p:sp>
        <p:nvSpPr>
          <p:cNvPr id="3" name="TextBox 2"/>
          <p:cNvSpPr txBox="1"/>
          <p:nvPr/>
        </p:nvSpPr>
        <p:spPr>
          <a:xfrm>
            <a:off x="5181600" y="6400800"/>
            <a:ext cx="3733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 smtClean="0"/>
              <a:t>Copyright © 2012 by </a:t>
            </a:r>
            <a:r>
              <a:rPr lang="en-US" sz="1200" dirty="0" err="1" smtClean="0"/>
              <a:t>GoldenGate</a:t>
            </a:r>
            <a:r>
              <a:rPr lang="en-US" sz="1200" dirty="0" smtClean="0"/>
              <a:t> </a:t>
            </a:r>
            <a:r>
              <a:rPr lang="en-US" sz="1200" dirty="0" err="1" smtClean="0"/>
              <a:t>Laywers</a:t>
            </a:r>
            <a:endParaRPr lang="en-US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066800"/>
          </a:xfrm>
        </p:spPr>
        <p:txBody>
          <a:bodyPr/>
          <a:lstStyle/>
          <a:p>
            <a:r>
              <a:rPr lang="en-US" dirty="0" smtClean="0"/>
              <a:t>Trademark Strategies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24400"/>
          </a:xfrm>
        </p:spPr>
        <p:txBody>
          <a:bodyPr>
            <a:normAutofit fontScale="85000" lnSpcReduction="20000"/>
          </a:bodyPr>
          <a:lstStyle/>
          <a:p>
            <a:pPr marL="287338" indent="-287338"/>
            <a:r>
              <a:rPr lang="en-US" altLang="zh-CN" sz="3300" dirty="0" smtClean="0">
                <a:ea typeface="宋体" pitchFamily="2" charset="-122"/>
              </a:rPr>
              <a:t>Monitor proper use of trademarks by staff, distributors, advertising and marketers</a:t>
            </a:r>
          </a:p>
          <a:p>
            <a:pPr marL="287338" indent="-287338"/>
            <a:endParaRPr lang="en-US" altLang="zh-CN" sz="3300" dirty="0" smtClean="0">
              <a:ea typeface="宋体" pitchFamily="2" charset="-122"/>
            </a:endParaRPr>
          </a:p>
          <a:p>
            <a:pPr marL="287338" indent="-287338"/>
            <a:r>
              <a:rPr lang="en-US" altLang="zh-CN" sz="3300" dirty="0" smtClean="0">
                <a:ea typeface="宋体" pitchFamily="2" charset="-122"/>
              </a:rPr>
              <a:t>Monitor the marketplace for infringing activity and </a:t>
            </a:r>
            <a:r>
              <a:rPr lang="en-US" altLang="zh-CN" sz="3300" i="1" dirty="0" smtClean="0">
                <a:ea typeface="宋体" pitchFamily="2" charset="-122"/>
              </a:rPr>
              <a:t>Trademark Gazette</a:t>
            </a:r>
            <a:r>
              <a:rPr lang="en-US" altLang="zh-CN" sz="3300" dirty="0" smtClean="0">
                <a:ea typeface="宋体" pitchFamily="2" charset="-122"/>
              </a:rPr>
              <a:t> for similar marks. </a:t>
            </a:r>
          </a:p>
          <a:p>
            <a:pPr marL="287338" indent="-287338"/>
            <a:endParaRPr lang="en-US" altLang="zh-CN" sz="3300" dirty="0" smtClean="0">
              <a:ea typeface="宋体" pitchFamily="2" charset="-122"/>
            </a:endParaRPr>
          </a:p>
          <a:p>
            <a:pPr marL="287338" indent="-287338"/>
            <a:r>
              <a:rPr lang="en-US" altLang="zh-CN" sz="3300" dirty="0" smtClean="0">
                <a:ea typeface="宋体" pitchFamily="2" charset="-122"/>
              </a:rPr>
              <a:t>File oppositions and cancellations to keep the trademark register clean</a:t>
            </a:r>
          </a:p>
          <a:p>
            <a:pPr marL="287338" indent="-287338"/>
            <a:endParaRPr lang="en-US" altLang="zh-CN" sz="3300" dirty="0" smtClean="0">
              <a:ea typeface="宋体" pitchFamily="2" charset="-122"/>
            </a:endParaRPr>
          </a:p>
          <a:p>
            <a:pPr marL="287338" lvl="1" indent="-287338">
              <a:buFont typeface="Arial" pitchFamily="34" charset="0"/>
              <a:buChar char="•"/>
            </a:pPr>
            <a:r>
              <a:rPr lang="en-US" altLang="zh-CN" sz="3300" dirty="0" smtClean="0">
                <a:solidFill>
                  <a:schemeClr val="accent2">
                    <a:lumMod val="75000"/>
                  </a:schemeClr>
                </a:solidFill>
                <a:ea typeface="宋体" pitchFamily="2" charset="-122"/>
              </a:rPr>
              <a:t>Conduct clearance searches and obtain registration advice prior to filing to minimize wasted time and expense</a:t>
            </a:r>
          </a:p>
          <a:p>
            <a:pPr marL="287338" indent="-287338"/>
            <a:endParaRPr lang="en-US" b="1" dirty="0" smtClean="0"/>
          </a:p>
          <a:p>
            <a:endParaRPr lang="en-US" dirty="0"/>
          </a:p>
        </p:txBody>
      </p:sp>
      <p:sp>
        <p:nvSpPr>
          <p:cNvPr id="4" name="TextBox 4"/>
          <p:cNvSpPr txBox="1"/>
          <p:nvPr/>
        </p:nvSpPr>
        <p:spPr>
          <a:xfrm>
            <a:off x="5486400" y="6400800"/>
            <a:ext cx="3276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 smtClean="0"/>
              <a:t>Copyright © 2012 by </a:t>
            </a:r>
            <a:r>
              <a:rPr lang="en-US" sz="1200" dirty="0" err="1" smtClean="0"/>
              <a:t>GoldenGate</a:t>
            </a:r>
            <a:r>
              <a:rPr lang="en-US" sz="1200" dirty="0" smtClean="0"/>
              <a:t> Lawyers</a:t>
            </a:r>
            <a:endParaRPr lang="en-US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066800"/>
          </a:xfrm>
        </p:spPr>
        <p:txBody>
          <a:bodyPr/>
          <a:lstStyle/>
          <a:p>
            <a:r>
              <a:rPr lang="en-US" dirty="0" smtClean="0"/>
              <a:t>Patents in China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76800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80000"/>
              </a:lnSpc>
            </a:pPr>
            <a:r>
              <a:rPr lang="en-US" altLang="zh-CN" sz="3000" dirty="0" smtClean="0"/>
              <a:t>Patent laws were enacted in 1995, revised in 1992, 2000 and again in 2008</a:t>
            </a:r>
            <a:r>
              <a:rPr lang="en-US" altLang="zh-CN" b="1" dirty="0" smtClean="0"/>
              <a:t/>
            </a:r>
            <a:br>
              <a:rPr lang="en-US" altLang="zh-CN" b="1" dirty="0" smtClean="0"/>
            </a:br>
            <a:endParaRPr lang="en-US" altLang="zh-CN" b="1" dirty="0" smtClean="0"/>
          </a:p>
          <a:p>
            <a:pPr>
              <a:lnSpc>
                <a:spcPct val="80000"/>
              </a:lnSpc>
            </a:pPr>
            <a:r>
              <a:rPr lang="en-US" altLang="zh-CN" sz="3000" dirty="0" smtClean="0"/>
              <a:t>Invention/ Utility model</a:t>
            </a:r>
          </a:p>
          <a:p>
            <a:pPr lvl="1">
              <a:lnSpc>
                <a:spcPct val="80000"/>
              </a:lnSpc>
            </a:pPr>
            <a:r>
              <a:rPr lang="en-US" altLang="zh-CN" dirty="0" smtClean="0">
                <a:solidFill>
                  <a:schemeClr val="accent4">
                    <a:lumMod val="75000"/>
                  </a:schemeClr>
                </a:solidFill>
              </a:rPr>
              <a:t>Novelty</a:t>
            </a:r>
          </a:p>
          <a:p>
            <a:pPr lvl="1">
              <a:lnSpc>
                <a:spcPct val="80000"/>
              </a:lnSpc>
            </a:pPr>
            <a:r>
              <a:rPr lang="en-US" altLang="zh-CN" dirty="0" smtClean="0">
                <a:solidFill>
                  <a:schemeClr val="accent4">
                    <a:lumMod val="75000"/>
                  </a:schemeClr>
                </a:solidFill>
              </a:rPr>
              <a:t>Inventiveness</a:t>
            </a:r>
          </a:p>
          <a:p>
            <a:pPr lvl="1">
              <a:lnSpc>
                <a:spcPct val="80000"/>
              </a:lnSpc>
            </a:pPr>
            <a:r>
              <a:rPr lang="en-US" altLang="zh-CN" dirty="0" smtClean="0">
                <a:solidFill>
                  <a:schemeClr val="accent4">
                    <a:lumMod val="75000"/>
                  </a:schemeClr>
                </a:solidFill>
              </a:rPr>
              <a:t>Practical applicability</a:t>
            </a:r>
            <a:r>
              <a:rPr lang="en-US" altLang="zh-CN" dirty="0" smtClean="0"/>
              <a:t/>
            </a:r>
            <a:br>
              <a:rPr lang="en-US" altLang="zh-CN" dirty="0" smtClean="0"/>
            </a:br>
            <a:endParaRPr lang="en-US" altLang="zh-CN" dirty="0" smtClean="0"/>
          </a:p>
          <a:p>
            <a:pPr>
              <a:lnSpc>
                <a:spcPct val="80000"/>
              </a:lnSpc>
            </a:pPr>
            <a:r>
              <a:rPr lang="en-US" altLang="zh-CN" dirty="0" smtClean="0"/>
              <a:t>There  are no substantial examinations on industrial designs</a:t>
            </a:r>
          </a:p>
          <a:p>
            <a:endParaRPr lang="en-US" dirty="0" smtClean="0"/>
          </a:p>
          <a:p>
            <a:r>
              <a:rPr lang="en-US" sz="3000" dirty="0" smtClean="0"/>
              <a:t>Patents afford 20 year protection for inventions and</a:t>
            </a:r>
            <a:r>
              <a:rPr lang="en-US" sz="2600" dirty="0" smtClean="0"/>
              <a:t> </a:t>
            </a:r>
            <a:r>
              <a:rPr lang="en-US" sz="3000" dirty="0" smtClean="0"/>
              <a:t>10 year protection for utility models and designs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TextBox 4"/>
          <p:cNvSpPr txBox="1"/>
          <p:nvPr/>
        </p:nvSpPr>
        <p:spPr>
          <a:xfrm>
            <a:off x="5562600" y="6400800"/>
            <a:ext cx="3276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 smtClean="0"/>
              <a:t>Copyright © 2012 by </a:t>
            </a:r>
            <a:r>
              <a:rPr lang="en-US" sz="1200" dirty="0" err="1" smtClean="0"/>
              <a:t>GoldenGate</a:t>
            </a:r>
            <a:r>
              <a:rPr lang="en-US" sz="1200" dirty="0" smtClean="0"/>
              <a:t> Lawyers</a:t>
            </a:r>
            <a:endParaRPr lang="en-US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066800"/>
          </a:xfrm>
        </p:spPr>
        <p:txBody>
          <a:bodyPr/>
          <a:lstStyle/>
          <a:p>
            <a:r>
              <a:rPr lang="en-US" dirty="0" smtClean="0"/>
              <a:t>Patent Issues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305800" cy="4876800"/>
          </a:xfrm>
        </p:spPr>
        <p:txBody>
          <a:bodyPr>
            <a:normAutofit fontScale="85000" lnSpcReduction="20000"/>
          </a:bodyPr>
          <a:lstStyle/>
          <a:p>
            <a:pPr marL="609600" indent="-609600"/>
            <a:r>
              <a:rPr lang="en-US" altLang="zh-CN" dirty="0" smtClean="0">
                <a:ea typeface="宋体" pitchFamily="2" charset="-122"/>
              </a:rPr>
              <a:t>Be careful with lag times (several years for invention patents) and priority dates</a:t>
            </a:r>
          </a:p>
          <a:p>
            <a:pPr marL="609600" indent="-609600"/>
            <a:endParaRPr lang="en-US" altLang="zh-CN" dirty="0" smtClean="0">
              <a:ea typeface="宋体" pitchFamily="2" charset="-122"/>
            </a:endParaRPr>
          </a:p>
          <a:p>
            <a:pPr marL="609600" indent="-609600"/>
            <a:r>
              <a:rPr lang="en-US" altLang="zh-CN" dirty="0" smtClean="0">
                <a:ea typeface="宋体" pitchFamily="2" charset="-122"/>
              </a:rPr>
              <a:t>Patents vs. trade secrets: is patent protection always necessary?</a:t>
            </a:r>
          </a:p>
          <a:p>
            <a:pPr marL="609600" indent="-609600"/>
            <a:endParaRPr lang="en-US" altLang="zh-CN" dirty="0" smtClean="0">
              <a:ea typeface="宋体" pitchFamily="2" charset="-122"/>
            </a:endParaRPr>
          </a:p>
          <a:p>
            <a:pPr marL="609600" indent="-609600"/>
            <a:r>
              <a:rPr lang="en-US" altLang="zh-CN" dirty="0" smtClean="0">
                <a:ea typeface="宋体" pitchFamily="2" charset="-122"/>
              </a:rPr>
              <a:t>Filing can be national or international</a:t>
            </a:r>
          </a:p>
          <a:p>
            <a:pPr marL="990600" lvl="1" indent="-533400"/>
            <a:r>
              <a:rPr lang="en-US" altLang="zh-CN" dirty="0" smtClean="0">
                <a:solidFill>
                  <a:schemeClr val="accent4">
                    <a:lumMod val="75000"/>
                  </a:schemeClr>
                </a:solidFill>
                <a:ea typeface="宋体" pitchFamily="2" charset="-122"/>
              </a:rPr>
              <a:t>In China directly: domestic priority 12 months for invention or utility model</a:t>
            </a:r>
          </a:p>
          <a:p>
            <a:pPr marL="990600" lvl="1" indent="-533400"/>
            <a:r>
              <a:rPr lang="en-US" altLang="zh-CN" dirty="0" smtClean="0">
                <a:solidFill>
                  <a:schemeClr val="accent4">
                    <a:lumMod val="75000"/>
                  </a:schemeClr>
                </a:solidFill>
                <a:ea typeface="宋体" pitchFamily="2" charset="-122"/>
              </a:rPr>
              <a:t>Filing abroad first: within 12 months, file either PCT or file in China</a:t>
            </a:r>
          </a:p>
          <a:p>
            <a:pPr marL="990600" lvl="1" indent="-533400"/>
            <a:r>
              <a:rPr lang="en-US" altLang="zh-CN" dirty="0" smtClean="0">
                <a:solidFill>
                  <a:schemeClr val="accent4">
                    <a:lumMod val="75000"/>
                  </a:schemeClr>
                </a:solidFill>
                <a:ea typeface="宋体" pitchFamily="2" charset="-122"/>
              </a:rPr>
              <a:t>File PCT designating China: enter PRC national phase within 30 months from first priority date</a:t>
            </a:r>
          </a:p>
          <a:p>
            <a:pPr marL="990600" lvl="1" indent="-533400"/>
            <a:endParaRPr lang="en-US" altLang="zh-CN" dirty="0" smtClean="0">
              <a:ea typeface="宋体" pitchFamily="2" charset="-122"/>
            </a:endParaRPr>
          </a:p>
          <a:p>
            <a:pPr marL="609600" indent="-609600"/>
            <a:r>
              <a:rPr lang="en-US" altLang="zh-CN" dirty="0" smtClean="0">
                <a:ea typeface="宋体" pitchFamily="2" charset="-122"/>
              </a:rPr>
              <a:t>It is therefore advisable to file concurrent applications</a:t>
            </a:r>
          </a:p>
          <a:p>
            <a:pPr marL="1009650" lvl="1" indent="-609600">
              <a:buNone/>
            </a:pPr>
            <a:endParaRPr lang="en-US" altLang="zh-CN" dirty="0" smtClean="0">
              <a:ea typeface="宋体" pitchFamily="2" charset="-122"/>
            </a:endParaRPr>
          </a:p>
        </p:txBody>
      </p:sp>
      <p:sp>
        <p:nvSpPr>
          <p:cNvPr id="4" name="TextBox 4"/>
          <p:cNvSpPr txBox="1"/>
          <p:nvPr/>
        </p:nvSpPr>
        <p:spPr>
          <a:xfrm>
            <a:off x="5486400" y="6581001"/>
            <a:ext cx="3276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 smtClean="0"/>
              <a:t>Copyright © 2012 by </a:t>
            </a:r>
            <a:r>
              <a:rPr lang="en-US" sz="1200" dirty="0" err="1" smtClean="0"/>
              <a:t>GoldenGate</a:t>
            </a:r>
            <a:r>
              <a:rPr lang="en-US" sz="1200" dirty="0" smtClean="0"/>
              <a:t> Lawyers</a:t>
            </a:r>
            <a:endParaRPr lang="en-US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066800"/>
          </a:xfrm>
        </p:spPr>
        <p:txBody>
          <a:bodyPr/>
          <a:lstStyle/>
          <a:p>
            <a:r>
              <a:rPr lang="en-US" dirty="0" smtClean="0"/>
              <a:t>Copyrights in China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76800"/>
          </a:xfrm>
        </p:spPr>
        <p:txBody>
          <a:bodyPr>
            <a:normAutofit fontScale="70000" lnSpcReduction="20000"/>
          </a:bodyPr>
          <a:lstStyle/>
          <a:p>
            <a:pPr>
              <a:lnSpc>
                <a:spcPct val="105000"/>
              </a:lnSpc>
              <a:spcBef>
                <a:spcPct val="30000"/>
              </a:spcBef>
            </a:pPr>
            <a:r>
              <a:rPr lang="en-US" altLang="zh-CN" sz="2400" dirty="0" smtClean="0">
                <a:ea typeface="宋体" pitchFamily="2" charset="-122"/>
              </a:rPr>
              <a:t>Copyright Law, enacted in 1990, with amendment in 2001 and 2010</a:t>
            </a:r>
          </a:p>
          <a:p>
            <a:pPr>
              <a:lnSpc>
                <a:spcPct val="105000"/>
              </a:lnSpc>
              <a:spcBef>
                <a:spcPct val="30000"/>
              </a:spcBef>
            </a:pPr>
            <a:endParaRPr lang="en-US" altLang="zh-CN" sz="2400" dirty="0" smtClean="0">
              <a:ea typeface="宋体" pitchFamily="2" charset="-122"/>
            </a:endParaRPr>
          </a:p>
          <a:p>
            <a:pPr>
              <a:lnSpc>
                <a:spcPct val="105000"/>
              </a:lnSpc>
              <a:spcBef>
                <a:spcPct val="30000"/>
              </a:spcBef>
            </a:pPr>
            <a:r>
              <a:rPr lang="en-US" altLang="zh-CN" sz="2400" dirty="0" smtClean="0">
                <a:ea typeface="宋体" pitchFamily="2" charset="-122"/>
              </a:rPr>
              <a:t>China is a signatory of the Berne Convention</a:t>
            </a:r>
          </a:p>
          <a:p>
            <a:pPr>
              <a:lnSpc>
                <a:spcPct val="105000"/>
              </a:lnSpc>
              <a:spcBef>
                <a:spcPct val="30000"/>
              </a:spcBef>
            </a:pPr>
            <a:endParaRPr lang="en-US" altLang="zh-CN" sz="2400" dirty="0" smtClean="0">
              <a:ea typeface="宋体" pitchFamily="2" charset="-122"/>
            </a:endParaRPr>
          </a:p>
          <a:p>
            <a:pPr>
              <a:lnSpc>
                <a:spcPct val="105000"/>
              </a:lnSpc>
              <a:spcBef>
                <a:spcPct val="30000"/>
              </a:spcBef>
            </a:pPr>
            <a:r>
              <a:rPr lang="en-US" altLang="zh-CN" sz="2400" dirty="0" smtClean="0">
                <a:ea typeface="宋体" pitchFamily="2" charset="-122"/>
              </a:rPr>
              <a:t>There are two ways to establish copyrights in China</a:t>
            </a:r>
          </a:p>
          <a:p>
            <a:pPr lvl="1">
              <a:lnSpc>
                <a:spcPct val="105000"/>
              </a:lnSpc>
              <a:spcBef>
                <a:spcPct val="30000"/>
              </a:spcBef>
            </a:pPr>
            <a:r>
              <a:rPr lang="en-US" altLang="zh-CN" sz="1800" dirty="0" smtClean="0">
                <a:solidFill>
                  <a:schemeClr val="accent4">
                    <a:lumMod val="75000"/>
                  </a:schemeClr>
                </a:solidFill>
                <a:ea typeface="宋体" pitchFamily="2" charset="-122"/>
              </a:rPr>
              <a:t>Publishing by a Chinese national – protection under China Copyright Law</a:t>
            </a:r>
          </a:p>
          <a:p>
            <a:pPr lvl="1">
              <a:lnSpc>
                <a:spcPct val="105000"/>
              </a:lnSpc>
              <a:spcBef>
                <a:spcPct val="30000"/>
              </a:spcBef>
            </a:pPr>
            <a:r>
              <a:rPr lang="en-US" altLang="zh-CN" sz="1800" dirty="0" smtClean="0">
                <a:solidFill>
                  <a:schemeClr val="accent4">
                    <a:lumMod val="75000"/>
                  </a:schemeClr>
                </a:solidFill>
                <a:ea typeface="宋体" pitchFamily="2" charset="-122"/>
              </a:rPr>
              <a:t>Publishing by a foreign national (Berne Convention signatory) can publish – protection under treaty</a:t>
            </a:r>
          </a:p>
          <a:p>
            <a:pPr lvl="1">
              <a:lnSpc>
                <a:spcPct val="105000"/>
              </a:lnSpc>
              <a:spcBef>
                <a:spcPct val="30000"/>
              </a:spcBef>
            </a:pPr>
            <a:endParaRPr lang="en-US" altLang="zh-CN" sz="1800" dirty="0" smtClean="0">
              <a:ea typeface="宋体" pitchFamily="2" charset="-122"/>
            </a:endParaRPr>
          </a:p>
          <a:p>
            <a:pPr>
              <a:lnSpc>
                <a:spcPct val="105000"/>
              </a:lnSpc>
              <a:spcBef>
                <a:spcPct val="30000"/>
              </a:spcBef>
            </a:pPr>
            <a:r>
              <a:rPr lang="en-US" altLang="zh-CN" sz="2400" dirty="0" smtClean="0">
                <a:ea typeface="宋体" pitchFamily="2" charset="-122"/>
              </a:rPr>
              <a:t>Term of protection (economic rights) is 50 years or life of the author plus 50 years</a:t>
            </a:r>
          </a:p>
          <a:p>
            <a:pPr>
              <a:lnSpc>
                <a:spcPct val="105000"/>
              </a:lnSpc>
              <a:spcBef>
                <a:spcPct val="30000"/>
              </a:spcBef>
            </a:pPr>
            <a:endParaRPr lang="en-US" altLang="zh-CN" sz="2400" dirty="0" smtClean="0">
              <a:ea typeface="宋体" pitchFamily="2" charset="-122"/>
            </a:endParaRPr>
          </a:p>
          <a:p>
            <a:pPr>
              <a:lnSpc>
                <a:spcPct val="105000"/>
              </a:lnSpc>
              <a:spcBef>
                <a:spcPct val="30000"/>
              </a:spcBef>
            </a:pPr>
            <a:r>
              <a:rPr lang="en-US" altLang="zh-CN" sz="2400" dirty="0" smtClean="0">
                <a:ea typeface="宋体" pitchFamily="2" charset="-122"/>
              </a:rPr>
              <a:t>Software is also protected by copyright, registration procedures are available and recommended</a:t>
            </a:r>
          </a:p>
          <a:p>
            <a:pPr>
              <a:lnSpc>
                <a:spcPct val="105000"/>
              </a:lnSpc>
              <a:spcBef>
                <a:spcPct val="30000"/>
              </a:spcBef>
            </a:pPr>
            <a:endParaRPr lang="en-US" altLang="zh-CN" sz="2400" dirty="0" smtClean="0">
              <a:ea typeface="宋体" pitchFamily="2" charset="-122"/>
            </a:endParaRPr>
          </a:p>
          <a:p>
            <a:pPr>
              <a:lnSpc>
                <a:spcPct val="105000"/>
              </a:lnSpc>
              <a:spcBef>
                <a:spcPct val="30000"/>
              </a:spcBef>
            </a:pPr>
            <a:r>
              <a:rPr lang="en-US" altLang="zh-CN" sz="2400" dirty="0" smtClean="0">
                <a:ea typeface="宋体" pitchFamily="2" charset="-122"/>
              </a:rPr>
              <a:t>The Audiovisual Performance Beijing Treaty of June 2012 provides National Treatment to foreign players</a:t>
            </a:r>
          </a:p>
          <a:p>
            <a:pPr>
              <a:lnSpc>
                <a:spcPct val="105000"/>
              </a:lnSpc>
              <a:spcBef>
                <a:spcPct val="30000"/>
              </a:spcBef>
            </a:pPr>
            <a:endParaRPr lang="en-US" altLang="zh-CN" sz="2400" dirty="0" smtClean="0">
              <a:ea typeface="宋体" pitchFamily="2" charset="-122"/>
            </a:endParaRPr>
          </a:p>
          <a:p>
            <a:endParaRPr lang="en-US" dirty="0"/>
          </a:p>
        </p:txBody>
      </p:sp>
      <p:sp>
        <p:nvSpPr>
          <p:cNvPr id="4" name="TextBox 4"/>
          <p:cNvSpPr txBox="1"/>
          <p:nvPr/>
        </p:nvSpPr>
        <p:spPr>
          <a:xfrm>
            <a:off x="5638800" y="6477000"/>
            <a:ext cx="3276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 smtClean="0"/>
              <a:t>Copyright © 2012 by </a:t>
            </a:r>
            <a:r>
              <a:rPr lang="en-US" sz="1200" dirty="0" err="1" smtClean="0"/>
              <a:t>GoldenGate</a:t>
            </a:r>
            <a:r>
              <a:rPr lang="en-US" sz="1200" dirty="0" smtClean="0"/>
              <a:t> Lawyers</a:t>
            </a:r>
            <a:endParaRPr lang="en-US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066800"/>
          </a:xfrm>
        </p:spPr>
        <p:txBody>
          <a:bodyPr/>
          <a:lstStyle/>
          <a:p>
            <a:r>
              <a:rPr lang="en-US" dirty="0" smtClean="0"/>
              <a:t>Copyright Strategies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US" altLang="zh-CN" dirty="0" smtClean="0"/>
              <a:t>Obtain protection  from the date of work completion/first publication.</a:t>
            </a:r>
          </a:p>
          <a:p>
            <a:pPr>
              <a:lnSpc>
                <a:spcPct val="80000"/>
              </a:lnSpc>
            </a:pPr>
            <a:endParaRPr lang="en-US" altLang="zh-CN" dirty="0" smtClean="0"/>
          </a:p>
          <a:p>
            <a:pPr>
              <a:lnSpc>
                <a:spcPct val="80000"/>
              </a:lnSpc>
            </a:pPr>
            <a:r>
              <a:rPr lang="en-US" altLang="zh-CN" dirty="0" smtClean="0"/>
              <a:t>However, registration is not mandatory for protection</a:t>
            </a:r>
          </a:p>
          <a:p>
            <a:pPr>
              <a:lnSpc>
                <a:spcPct val="80000"/>
              </a:lnSpc>
            </a:pPr>
            <a:endParaRPr lang="en-US" altLang="zh-CN" dirty="0" smtClean="0"/>
          </a:p>
          <a:p>
            <a:pPr>
              <a:lnSpc>
                <a:spcPct val="80000"/>
              </a:lnSpc>
            </a:pPr>
            <a:r>
              <a:rPr lang="en-US" altLang="zh-CN" dirty="0" smtClean="0"/>
              <a:t>Registration certificates are prima facie evidence in potential legal actions</a:t>
            </a:r>
          </a:p>
          <a:p>
            <a:endParaRPr lang="en-US" dirty="0"/>
          </a:p>
        </p:txBody>
      </p:sp>
      <p:sp>
        <p:nvSpPr>
          <p:cNvPr id="4" name="TextBox 4"/>
          <p:cNvSpPr txBox="1"/>
          <p:nvPr/>
        </p:nvSpPr>
        <p:spPr>
          <a:xfrm>
            <a:off x="5486400" y="6400800"/>
            <a:ext cx="3276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 smtClean="0"/>
              <a:t>Copyright © 2012 by </a:t>
            </a:r>
            <a:r>
              <a:rPr lang="en-US" sz="1200" dirty="0" err="1" smtClean="0"/>
              <a:t>GoldenGate</a:t>
            </a:r>
            <a:r>
              <a:rPr lang="en-US" sz="1200" dirty="0" smtClean="0"/>
              <a:t> Lawyers</a:t>
            </a:r>
            <a:endParaRPr lang="en-US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066800"/>
          </a:xfrm>
        </p:spPr>
        <p:txBody>
          <a:bodyPr>
            <a:normAutofit/>
          </a:bodyPr>
          <a:lstStyle/>
          <a:p>
            <a:r>
              <a:rPr lang="en-US" dirty="0" smtClean="0"/>
              <a:t>Unfair Competition in China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76400"/>
            <a:ext cx="8229600" cy="4898136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Unfair competition laws are in regards to violations of confidential information and proprietary knowledge</a:t>
            </a:r>
          </a:p>
          <a:p>
            <a:endParaRPr lang="en-US" dirty="0" smtClean="0"/>
          </a:p>
          <a:p>
            <a:r>
              <a:rPr lang="en-US" dirty="0" smtClean="0"/>
              <a:t>Unfair competition is extremely difficult to prove in Chinese courts, and is seen as a last resort tactic</a:t>
            </a:r>
          </a:p>
          <a:p>
            <a:endParaRPr lang="en-US" dirty="0" smtClean="0"/>
          </a:p>
          <a:p>
            <a:r>
              <a:rPr lang="en-US" dirty="0" smtClean="0"/>
              <a:t>As a victim of unfair competition, it is difficult to receive protection, as such the information and knowledge accessed must be proven to have economic value </a:t>
            </a:r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4" name="TextBox 4"/>
          <p:cNvSpPr txBox="1"/>
          <p:nvPr/>
        </p:nvSpPr>
        <p:spPr>
          <a:xfrm>
            <a:off x="5410200" y="6477000"/>
            <a:ext cx="3276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 smtClean="0"/>
              <a:t>Copyright © 2012 by </a:t>
            </a:r>
            <a:r>
              <a:rPr lang="en-US" sz="1200" dirty="0" err="1" smtClean="0"/>
              <a:t>GoldenGate</a:t>
            </a:r>
            <a:r>
              <a:rPr lang="en-US" sz="1200" dirty="0" smtClean="0"/>
              <a:t> Lawyers</a:t>
            </a:r>
            <a:endParaRPr lang="en-US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066800"/>
          </a:xfrm>
        </p:spPr>
        <p:txBody>
          <a:bodyPr/>
          <a:lstStyle/>
          <a:p>
            <a:r>
              <a:rPr lang="en-US" dirty="0" smtClean="0"/>
              <a:t>Unfair Competition Strategies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74336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Ensure that confidentiality and proprietary information remains private and internal</a:t>
            </a:r>
          </a:p>
          <a:p>
            <a:endParaRPr lang="en-US" dirty="0" smtClean="0"/>
          </a:p>
          <a:p>
            <a:pPr lvl="1"/>
            <a:r>
              <a:rPr lang="en-US" dirty="0" smtClean="0">
                <a:solidFill>
                  <a:schemeClr val="accent4">
                    <a:lumMod val="75000"/>
                  </a:schemeClr>
                </a:solidFill>
              </a:rPr>
              <a:t>This includes prevention of </a:t>
            </a:r>
            <a:r>
              <a:rPr lang="en-US" dirty="0" err="1" smtClean="0">
                <a:solidFill>
                  <a:schemeClr val="accent4">
                    <a:lumMod val="75000"/>
                  </a:schemeClr>
                </a:solidFill>
              </a:rPr>
              <a:t>rumours</a:t>
            </a:r>
            <a:r>
              <a:rPr lang="en-US" dirty="0" smtClean="0">
                <a:solidFill>
                  <a:schemeClr val="accent4">
                    <a:lumMod val="75000"/>
                  </a:schemeClr>
                </a:solidFill>
              </a:rPr>
              <a:t> and hearsay from circulating </a:t>
            </a:r>
          </a:p>
          <a:p>
            <a:endParaRPr lang="en-US" dirty="0" smtClean="0"/>
          </a:p>
          <a:p>
            <a:r>
              <a:rPr lang="en-US" dirty="0" smtClean="0"/>
              <a:t>Adopt corporate/internal security measures to prevent unauthorized or illegal access to your information</a:t>
            </a:r>
          </a:p>
          <a:p>
            <a:endParaRPr lang="en-US" dirty="0" smtClean="0"/>
          </a:p>
          <a:p>
            <a:pPr lvl="1"/>
            <a:r>
              <a:rPr lang="en-US" dirty="0" smtClean="0">
                <a:solidFill>
                  <a:schemeClr val="accent4">
                    <a:lumMod val="75000"/>
                  </a:schemeClr>
                </a:solidFill>
              </a:rPr>
              <a:t>Confidentiality Agreements with employees and contractors are essential</a:t>
            </a:r>
          </a:p>
          <a:p>
            <a:pPr lvl="1"/>
            <a:endParaRPr lang="en-US" dirty="0" smtClean="0">
              <a:solidFill>
                <a:schemeClr val="accent4">
                  <a:lumMod val="75000"/>
                </a:schemeClr>
              </a:solidFill>
            </a:endParaRPr>
          </a:p>
          <a:p>
            <a:pPr lvl="1"/>
            <a:r>
              <a:rPr lang="en-US" dirty="0" smtClean="0">
                <a:solidFill>
                  <a:schemeClr val="accent4">
                    <a:lumMod val="75000"/>
                  </a:schemeClr>
                </a:solidFill>
              </a:rPr>
              <a:t>Utilize high security IT access protocols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TextBox 4"/>
          <p:cNvSpPr txBox="1"/>
          <p:nvPr/>
        </p:nvSpPr>
        <p:spPr>
          <a:xfrm>
            <a:off x="5638800" y="6477000"/>
            <a:ext cx="3276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 smtClean="0"/>
              <a:t>Copyright © 2012 by </a:t>
            </a:r>
            <a:r>
              <a:rPr lang="en-US" sz="1200" dirty="0" err="1" smtClean="0"/>
              <a:t>GoldenGate</a:t>
            </a:r>
            <a:r>
              <a:rPr lang="en-US" sz="1200" dirty="0" smtClean="0"/>
              <a:t> Lawyers</a:t>
            </a:r>
            <a:endParaRPr lang="en-US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819400"/>
            <a:ext cx="8534400" cy="1069848"/>
          </a:xfrm>
        </p:spPr>
        <p:txBody>
          <a:bodyPr>
            <a:normAutofit fontScale="90000"/>
          </a:bodyPr>
          <a:lstStyle/>
          <a:p>
            <a:r>
              <a:rPr lang="en-US" sz="4400" b="1" dirty="0" smtClean="0"/>
              <a:t>TIPS ON HOW TO PROTECT YOUR IP</a:t>
            </a:r>
            <a:endParaRPr lang="en-US" sz="4400" b="1" dirty="0"/>
          </a:p>
        </p:txBody>
      </p:sp>
      <p:sp>
        <p:nvSpPr>
          <p:cNvPr id="3" name="TextBox 4"/>
          <p:cNvSpPr txBox="1"/>
          <p:nvPr/>
        </p:nvSpPr>
        <p:spPr>
          <a:xfrm>
            <a:off x="5410200" y="6400800"/>
            <a:ext cx="3276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 smtClean="0"/>
              <a:t>Copyright © 2012 by </a:t>
            </a:r>
            <a:r>
              <a:rPr lang="en-US" sz="1200" dirty="0" err="1" smtClean="0"/>
              <a:t>GoldenGate</a:t>
            </a:r>
            <a:r>
              <a:rPr lang="en-US" sz="1200" dirty="0" smtClean="0"/>
              <a:t> Lawyers</a:t>
            </a:r>
            <a:endParaRPr lang="en-US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066800"/>
          </a:xfrm>
        </p:spPr>
        <p:txBody>
          <a:bodyPr/>
          <a:lstStyle/>
          <a:p>
            <a:r>
              <a:rPr lang="en-US" dirty="0" smtClean="0"/>
              <a:t>IP Registration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74336"/>
          </a:xfrm>
        </p:spPr>
        <p:txBody>
          <a:bodyPr>
            <a:normAutofit fontScale="92500" lnSpcReduction="20000"/>
          </a:bodyPr>
          <a:lstStyle/>
          <a:p>
            <a:pPr marL="697992" indent="-533400"/>
            <a:r>
              <a:rPr lang="en-US" altLang="zh-CN" dirty="0" smtClean="0">
                <a:ea typeface="宋体" pitchFamily="2" charset="-122"/>
              </a:rPr>
              <a:t>Identification and registration of IP is </a:t>
            </a:r>
            <a:r>
              <a:rPr lang="en-US" altLang="zh-CN" b="1" dirty="0" smtClean="0">
                <a:ea typeface="宋体" pitchFamily="2" charset="-122"/>
              </a:rPr>
              <a:t>always </a:t>
            </a:r>
            <a:r>
              <a:rPr lang="en-US" altLang="zh-CN" dirty="0" smtClean="0">
                <a:ea typeface="宋体" pitchFamily="2" charset="-122"/>
              </a:rPr>
              <a:t>the first step in enforcement</a:t>
            </a:r>
          </a:p>
          <a:p>
            <a:pPr marL="990600" lvl="1" indent="-533400"/>
            <a:r>
              <a:rPr lang="en-US" altLang="zh-CN" dirty="0" smtClean="0">
                <a:solidFill>
                  <a:schemeClr val="accent3">
                    <a:lumMod val="75000"/>
                  </a:schemeClr>
                </a:solidFill>
                <a:ea typeface="宋体" pitchFamily="2" charset="-122"/>
              </a:rPr>
              <a:t>You can</a:t>
            </a:r>
            <a:r>
              <a:rPr lang="en-US" altLang="zh-CN" dirty="0" smtClean="0">
                <a:solidFill>
                  <a:schemeClr val="accent3">
                    <a:lumMod val="75000"/>
                  </a:schemeClr>
                </a:solidFill>
                <a:latin typeface="Tahoma" pitchFamily="34" charset="0"/>
                <a:ea typeface="宋体" pitchFamily="2" charset="-122"/>
              </a:rPr>
              <a:t>’</a:t>
            </a:r>
            <a:r>
              <a:rPr lang="en-US" altLang="zh-CN" dirty="0" smtClean="0">
                <a:solidFill>
                  <a:schemeClr val="accent3">
                    <a:lumMod val="75000"/>
                  </a:schemeClr>
                </a:solidFill>
                <a:ea typeface="宋体" pitchFamily="2" charset="-122"/>
              </a:rPr>
              <a:t>t enforce what you don</a:t>
            </a:r>
            <a:r>
              <a:rPr lang="en-US" altLang="zh-CN" dirty="0" smtClean="0">
                <a:solidFill>
                  <a:schemeClr val="accent3">
                    <a:lumMod val="75000"/>
                  </a:schemeClr>
                </a:solidFill>
                <a:latin typeface="Tahoma" pitchFamily="34" charset="0"/>
                <a:ea typeface="宋体" pitchFamily="2" charset="-122"/>
              </a:rPr>
              <a:t>’</a:t>
            </a:r>
            <a:r>
              <a:rPr lang="en-US" altLang="zh-CN" dirty="0" smtClean="0">
                <a:solidFill>
                  <a:schemeClr val="accent3">
                    <a:lumMod val="75000"/>
                  </a:schemeClr>
                </a:solidFill>
                <a:ea typeface="宋体" pitchFamily="2" charset="-122"/>
              </a:rPr>
              <a:t>t have</a:t>
            </a:r>
          </a:p>
          <a:p>
            <a:pPr marL="990600" lvl="1" indent="-533400"/>
            <a:r>
              <a:rPr lang="en-US" altLang="zh-CN" dirty="0" smtClean="0">
                <a:solidFill>
                  <a:schemeClr val="accent3">
                    <a:lumMod val="75000"/>
                  </a:schemeClr>
                </a:solidFill>
                <a:ea typeface="宋体" pitchFamily="2" charset="-122"/>
              </a:rPr>
              <a:t>Time delays (trademark and patent)</a:t>
            </a:r>
          </a:p>
          <a:p>
            <a:pPr marL="990600" lvl="1" indent="-533400"/>
            <a:r>
              <a:rPr lang="en-US" altLang="zh-CN" dirty="0" smtClean="0">
                <a:solidFill>
                  <a:schemeClr val="accent3">
                    <a:lumMod val="75000"/>
                  </a:schemeClr>
                </a:solidFill>
                <a:ea typeface="宋体" pitchFamily="2" charset="-122"/>
              </a:rPr>
              <a:t>IP audits and watches</a:t>
            </a:r>
          </a:p>
          <a:p>
            <a:pPr marL="697992" indent="-533400"/>
            <a:endParaRPr lang="en-US" altLang="zh-CN" dirty="0" smtClean="0">
              <a:ea typeface="宋体" pitchFamily="2" charset="-122"/>
            </a:endParaRPr>
          </a:p>
          <a:p>
            <a:pPr marL="682625" indent="-573088"/>
            <a:r>
              <a:rPr lang="en-US" altLang="zh-CN" dirty="0" smtClean="0">
                <a:ea typeface="宋体" pitchFamily="2" charset="-122"/>
              </a:rPr>
              <a:t>Lag times: the need to think ahead</a:t>
            </a:r>
          </a:p>
          <a:p>
            <a:pPr marL="968375" lvl="1" indent="-557213"/>
            <a:r>
              <a:rPr lang="en-US" altLang="zh-CN" dirty="0" smtClean="0">
                <a:solidFill>
                  <a:schemeClr val="accent3">
                    <a:lumMod val="75000"/>
                  </a:schemeClr>
                </a:solidFill>
                <a:ea typeface="宋体" pitchFamily="2" charset="-122"/>
              </a:rPr>
              <a:t>Time period for registration of trademarks and patents</a:t>
            </a:r>
          </a:p>
          <a:p>
            <a:pPr marL="968375" lvl="1" indent="-557213"/>
            <a:r>
              <a:rPr lang="en-US" altLang="zh-CN" dirty="0" smtClean="0">
                <a:solidFill>
                  <a:schemeClr val="accent3">
                    <a:lumMod val="75000"/>
                  </a:schemeClr>
                </a:solidFill>
                <a:ea typeface="宋体" pitchFamily="2" charset="-122"/>
              </a:rPr>
              <a:t>Records and registrations of commercial agreements</a:t>
            </a:r>
          </a:p>
          <a:p>
            <a:pPr marL="1201738" indent="-1084263">
              <a:buNone/>
            </a:pPr>
            <a:r>
              <a:rPr lang="en-US" altLang="zh-CN" sz="2000" dirty="0" smtClean="0">
                <a:ea typeface="宋体" pitchFamily="2" charset="-122"/>
              </a:rPr>
              <a:t>	</a:t>
            </a:r>
            <a:r>
              <a:rPr lang="en-US" altLang="zh-CN" sz="2000" dirty="0" smtClean="0">
                <a:solidFill>
                  <a:srgbClr val="FFC000"/>
                </a:solidFill>
                <a:ea typeface="宋体" pitchFamily="2" charset="-122"/>
              </a:rPr>
              <a:t>E.g. Trademark licenses, t</a:t>
            </a:r>
            <a:r>
              <a:rPr lang="en-US" altLang="zh-CN" sz="1800" dirty="0" smtClean="0">
                <a:solidFill>
                  <a:srgbClr val="FFC000"/>
                </a:solidFill>
                <a:ea typeface="宋体" pitchFamily="2" charset="-122"/>
              </a:rPr>
              <a:t>echnology agreements</a:t>
            </a:r>
          </a:p>
          <a:p>
            <a:pPr marL="697992" indent="-533400"/>
            <a:endParaRPr lang="en-US" altLang="zh-CN" dirty="0" smtClean="0">
              <a:ea typeface="宋体" pitchFamily="2" charset="-122"/>
            </a:endParaRPr>
          </a:p>
          <a:p>
            <a:pPr marL="697992" indent="-533400"/>
            <a:r>
              <a:rPr lang="en-US" altLang="zh-CN" dirty="0" smtClean="0">
                <a:ea typeface="宋体" pitchFamily="2" charset="-122"/>
              </a:rPr>
              <a:t>Once in the registry, it will act as further discouragement for infringement</a:t>
            </a:r>
          </a:p>
          <a:p>
            <a:pPr marL="990600" lvl="1" indent="-533400"/>
            <a:endParaRPr lang="en-US" altLang="zh-CN" dirty="0" smtClean="0">
              <a:ea typeface="宋体" pitchFamily="2" charset="-122"/>
            </a:endParaRPr>
          </a:p>
          <a:p>
            <a:pPr marL="697992" indent="-533400"/>
            <a:endParaRPr lang="en-US" altLang="zh-CN" dirty="0" smtClean="0">
              <a:ea typeface="宋体" pitchFamily="2" charset="-122"/>
            </a:endParaRPr>
          </a:p>
          <a:p>
            <a:endParaRPr lang="en-US" b="1" dirty="0"/>
          </a:p>
        </p:txBody>
      </p:sp>
      <p:sp>
        <p:nvSpPr>
          <p:cNvPr id="4" name="TextBox 4"/>
          <p:cNvSpPr txBox="1"/>
          <p:nvPr/>
        </p:nvSpPr>
        <p:spPr>
          <a:xfrm>
            <a:off x="5715000" y="6581001"/>
            <a:ext cx="3276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 smtClean="0"/>
              <a:t>Copyright © 2012 by </a:t>
            </a:r>
            <a:r>
              <a:rPr lang="en-US" sz="1200" dirty="0" err="1" smtClean="0"/>
              <a:t>GoldenGate</a:t>
            </a:r>
            <a:r>
              <a:rPr lang="en-US" sz="1200" dirty="0" smtClean="0"/>
              <a:t> Lawyers</a:t>
            </a:r>
            <a:endParaRPr lang="en-US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066800"/>
          </a:xfrm>
        </p:spPr>
        <p:txBody>
          <a:bodyPr/>
          <a:lstStyle/>
          <a:p>
            <a:r>
              <a:rPr lang="en-US" dirty="0" smtClean="0"/>
              <a:t>Internal Measures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676400"/>
            <a:ext cx="8229600" cy="5181600"/>
          </a:xfrm>
        </p:spPr>
        <p:txBody>
          <a:bodyPr>
            <a:normAutofit fontScale="70000" lnSpcReduction="20000"/>
          </a:bodyPr>
          <a:lstStyle/>
          <a:p>
            <a:r>
              <a:rPr lang="en-US" altLang="zh-CN" sz="3100" dirty="0" smtClean="0">
                <a:ea typeface="宋体" pitchFamily="2" charset="-122"/>
              </a:rPr>
              <a:t>Always have IP agreements with key employees</a:t>
            </a:r>
          </a:p>
          <a:p>
            <a:endParaRPr lang="en-US" altLang="zh-CN" sz="3100" dirty="0" smtClean="0">
              <a:ea typeface="宋体" pitchFamily="2" charset="-122"/>
            </a:endParaRPr>
          </a:p>
          <a:p>
            <a:pPr lvl="1"/>
            <a:r>
              <a:rPr lang="en-US" altLang="zh-CN" sz="2900" dirty="0" smtClean="0">
                <a:solidFill>
                  <a:schemeClr val="accent3">
                    <a:lumMod val="75000"/>
                  </a:schemeClr>
                </a:solidFill>
                <a:ea typeface="宋体" pitchFamily="2" charset="-122"/>
              </a:rPr>
              <a:t>This should be part of the standard labor contract when applicable</a:t>
            </a:r>
          </a:p>
          <a:p>
            <a:pPr lvl="1"/>
            <a:endParaRPr lang="en-US" altLang="zh-CN" sz="2900" dirty="0" smtClean="0">
              <a:solidFill>
                <a:schemeClr val="accent3">
                  <a:lumMod val="75000"/>
                </a:schemeClr>
              </a:solidFill>
              <a:ea typeface="宋体" pitchFamily="2" charset="-122"/>
            </a:endParaRPr>
          </a:p>
          <a:p>
            <a:pPr lvl="1"/>
            <a:r>
              <a:rPr lang="en-US" altLang="zh-CN" sz="2900" dirty="0" smtClean="0">
                <a:solidFill>
                  <a:schemeClr val="accent3">
                    <a:lumMod val="75000"/>
                  </a:schemeClr>
                </a:solidFill>
                <a:ea typeface="宋体" pitchFamily="2" charset="-122"/>
              </a:rPr>
              <a:t>Without an agreement, employees may establish independent IP rights for copyrighted works and inventions</a:t>
            </a:r>
          </a:p>
          <a:p>
            <a:endParaRPr lang="en-US" altLang="zh-CN" sz="3100" dirty="0" smtClean="0">
              <a:ea typeface="宋体" pitchFamily="2" charset="-122"/>
            </a:endParaRPr>
          </a:p>
          <a:p>
            <a:r>
              <a:rPr lang="en-US" altLang="zh-CN" sz="3100" dirty="0" smtClean="0">
                <a:ea typeface="宋体" pitchFamily="2" charset="-122"/>
              </a:rPr>
              <a:t>Firm is the owner if work created according to the intention and under the supervision and responsibility of the enterprise</a:t>
            </a:r>
          </a:p>
          <a:p>
            <a:endParaRPr lang="en-US" altLang="zh-CN" sz="3100" dirty="0" smtClean="0">
              <a:ea typeface="宋体" pitchFamily="2" charset="-122"/>
            </a:endParaRPr>
          </a:p>
          <a:p>
            <a:r>
              <a:rPr lang="en-US" altLang="zh-CN" sz="3100" dirty="0" smtClean="0">
                <a:ea typeface="宋体" pitchFamily="2" charset="-122"/>
              </a:rPr>
              <a:t>Commissioned works </a:t>
            </a:r>
            <a:r>
              <a:rPr lang="en-US" altLang="zh-CN" sz="3100" dirty="0" smtClean="0">
                <a:latin typeface="Tahoma" pitchFamily="34" charset="0"/>
                <a:ea typeface="宋体" pitchFamily="2" charset="-122"/>
              </a:rPr>
              <a:t>–</a:t>
            </a:r>
            <a:r>
              <a:rPr lang="en-US" altLang="zh-CN" sz="3100" dirty="0" smtClean="0">
                <a:ea typeface="宋体" pitchFamily="2" charset="-122"/>
              </a:rPr>
              <a:t> ownership/rights agreed upon by contract</a:t>
            </a:r>
          </a:p>
          <a:p>
            <a:endParaRPr lang="en-US" altLang="zh-CN" sz="3100" dirty="0" smtClean="0">
              <a:ea typeface="宋体" pitchFamily="2" charset="-122"/>
            </a:endParaRPr>
          </a:p>
          <a:p>
            <a:r>
              <a:rPr lang="en-US" altLang="zh-CN" sz="3100" dirty="0" smtClean="0">
                <a:ea typeface="宋体" pitchFamily="2" charset="-122"/>
              </a:rPr>
              <a:t>Third parties: address IP ownership issues in all applicable agreements with service providers, distributors, JV partners, suppliers, etc.</a:t>
            </a:r>
            <a:endParaRPr lang="en-US" dirty="0"/>
          </a:p>
        </p:txBody>
      </p:sp>
      <p:sp>
        <p:nvSpPr>
          <p:cNvPr id="4" name="TextBox 4"/>
          <p:cNvSpPr txBox="1"/>
          <p:nvPr/>
        </p:nvSpPr>
        <p:spPr>
          <a:xfrm>
            <a:off x="5638800" y="6581001"/>
            <a:ext cx="3276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 smtClean="0"/>
              <a:t>Copyright © 2012 by </a:t>
            </a:r>
            <a:r>
              <a:rPr lang="en-US" sz="1200" dirty="0" err="1" smtClean="0"/>
              <a:t>GoldenGate</a:t>
            </a:r>
            <a:r>
              <a:rPr lang="en-US" sz="1200" dirty="0" smtClean="0"/>
              <a:t> Lawyers</a:t>
            </a:r>
            <a:endParaRPr lang="en-US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066800"/>
          </a:xfrm>
        </p:spPr>
        <p:txBody>
          <a:bodyPr>
            <a:normAutofit/>
          </a:bodyPr>
          <a:lstStyle/>
          <a:p>
            <a:r>
              <a:rPr lang="en-US" dirty="0" smtClean="0"/>
              <a:t>Chinese Legal Structures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2743200" y="1455003"/>
            <a:ext cx="3733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National People’s Congress</a:t>
            </a:r>
            <a:endParaRPr lang="en-US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685800" y="2586335"/>
            <a:ext cx="2133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State Council</a:t>
            </a:r>
            <a:endParaRPr lang="en-US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6553200" y="2521803"/>
            <a:ext cx="2133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Supreme Prosecution</a:t>
            </a:r>
            <a:endParaRPr lang="en-US" sz="2400" dirty="0"/>
          </a:p>
        </p:txBody>
      </p:sp>
      <p:sp>
        <p:nvSpPr>
          <p:cNvPr id="25" name="Down Arrow 24"/>
          <p:cNvSpPr/>
          <p:nvPr/>
        </p:nvSpPr>
        <p:spPr>
          <a:xfrm>
            <a:off x="4495800" y="2286000"/>
            <a:ext cx="228600" cy="609600"/>
          </a:xfrm>
          <a:prstGeom prst="downArrow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Down Arrow 25"/>
          <p:cNvSpPr/>
          <p:nvPr/>
        </p:nvSpPr>
        <p:spPr>
          <a:xfrm rot="4200000">
            <a:off x="2501569" y="1413018"/>
            <a:ext cx="230893" cy="1593563"/>
          </a:xfrm>
          <a:prstGeom prst="downArrow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Down Arrow 27"/>
          <p:cNvSpPr/>
          <p:nvPr/>
        </p:nvSpPr>
        <p:spPr>
          <a:xfrm rot="17400000" flipH="1">
            <a:off x="6487738" y="1413018"/>
            <a:ext cx="230893" cy="1593564"/>
          </a:xfrm>
          <a:prstGeom prst="downArrow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Isosceles Triangle 70"/>
          <p:cNvSpPr/>
          <p:nvPr/>
        </p:nvSpPr>
        <p:spPr>
          <a:xfrm>
            <a:off x="3124200" y="2971800"/>
            <a:ext cx="2971800" cy="2209800"/>
          </a:xfrm>
          <a:prstGeom prst="triangle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TextBox 74"/>
          <p:cNvSpPr txBox="1"/>
          <p:nvPr/>
        </p:nvSpPr>
        <p:spPr>
          <a:xfrm>
            <a:off x="3962400" y="3817203"/>
            <a:ext cx="1295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Court System</a:t>
            </a:r>
            <a:endParaRPr lang="en-US" sz="2400" dirty="0"/>
          </a:p>
        </p:txBody>
      </p:sp>
      <p:sp>
        <p:nvSpPr>
          <p:cNvPr id="78" name="Down Arrow 77"/>
          <p:cNvSpPr/>
          <p:nvPr/>
        </p:nvSpPr>
        <p:spPr>
          <a:xfrm>
            <a:off x="3505200" y="5334000"/>
            <a:ext cx="152400" cy="457200"/>
          </a:xfrm>
          <a:prstGeom prst="downArrow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Down Arrow 78"/>
          <p:cNvSpPr/>
          <p:nvPr/>
        </p:nvSpPr>
        <p:spPr>
          <a:xfrm>
            <a:off x="4191000" y="5334000"/>
            <a:ext cx="152400" cy="457200"/>
          </a:xfrm>
          <a:prstGeom prst="downArrow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Down Arrow 79"/>
          <p:cNvSpPr/>
          <p:nvPr/>
        </p:nvSpPr>
        <p:spPr>
          <a:xfrm>
            <a:off x="4876800" y="5334000"/>
            <a:ext cx="152400" cy="457200"/>
          </a:xfrm>
          <a:prstGeom prst="downArrow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Down Arrow 80"/>
          <p:cNvSpPr/>
          <p:nvPr/>
        </p:nvSpPr>
        <p:spPr>
          <a:xfrm>
            <a:off x="5562600" y="5334000"/>
            <a:ext cx="152400" cy="457200"/>
          </a:xfrm>
          <a:prstGeom prst="downArrow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TextBox 81"/>
          <p:cNvSpPr txBox="1"/>
          <p:nvPr/>
        </p:nvSpPr>
        <p:spPr>
          <a:xfrm>
            <a:off x="2819400" y="5862935"/>
            <a:ext cx="3657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Internal Divisions of Courts</a:t>
            </a:r>
            <a:endParaRPr lang="en-US" sz="2400" dirty="0"/>
          </a:p>
        </p:txBody>
      </p:sp>
      <p:sp>
        <p:nvSpPr>
          <p:cNvPr id="16" name="TextBox 15"/>
          <p:cNvSpPr txBox="1"/>
          <p:nvPr/>
        </p:nvSpPr>
        <p:spPr>
          <a:xfrm>
            <a:off x="5257800" y="6400800"/>
            <a:ext cx="3733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 smtClean="0"/>
              <a:t>Copyright © 2012 by </a:t>
            </a:r>
            <a:r>
              <a:rPr lang="en-US" sz="1200" dirty="0" err="1" smtClean="0"/>
              <a:t>GoldenGate</a:t>
            </a:r>
            <a:r>
              <a:rPr lang="en-US" sz="1200" dirty="0" smtClean="0"/>
              <a:t> Lawyers</a:t>
            </a:r>
            <a:endParaRPr lang="en-US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066800"/>
          </a:xfrm>
        </p:spPr>
        <p:txBody>
          <a:bodyPr/>
          <a:lstStyle/>
          <a:p>
            <a:r>
              <a:rPr lang="en-US" dirty="0" smtClean="0"/>
              <a:t>Monitoring and Control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105400"/>
          </a:xfrm>
        </p:spPr>
        <p:txBody>
          <a:bodyPr>
            <a:normAutofit fontScale="77500" lnSpcReduction="20000"/>
          </a:bodyPr>
          <a:lstStyle/>
          <a:p>
            <a:pPr marL="609600" indent="-609600">
              <a:buNone/>
            </a:pPr>
            <a:r>
              <a:rPr lang="en-US" altLang="zh-CN" dirty="0" smtClean="0">
                <a:ea typeface="宋体" pitchFamily="2" charset="-122"/>
              </a:rPr>
              <a:t>Keeping an eye on the marketplace:</a:t>
            </a:r>
          </a:p>
          <a:p>
            <a:pPr marL="736600" indent="-736600">
              <a:buNone/>
            </a:pPr>
            <a:endParaRPr lang="en-US" altLang="zh-CN" dirty="0" smtClean="0">
              <a:ea typeface="宋体" pitchFamily="2" charset="-122"/>
            </a:endParaRPr>
          </a:p>
          <a:p>
            <a:pPr marL="736600" lvl="1" indent="-736600">
              <a:buClr>
                <a:schemeClr val="accent3">
                  <a:lumMod val="75000"/>
                </a:schemeClr>
              </a:buClr>
            </a:pPr>
            <a:r>
              <a:rPr lang="en-US" altLang="zh-CN" dirty="0" smtClean="0">
                <a:solidFill>
                  <a:schemeClr val="accent3">
                    <a:lumMod val="75000"/>
                  </a:schemeClr>
                </a:solidFill>
                <a:ea typeface="宋体" pitchFamily="2" charset="-122"/>
              </a:rPr>
              <a:t>Continuous oversight of competitors, distributors, and other related third parties</a:t>
            </a:r>
          </a:p>
          <a:p>
            <a:pPr marL="736600" lvl="1" indent="-736600">
              <a:buClr>
                <a:schemeClr val="accent3">
                  <a:lumMod val="75000"/>
                </a:schemeClr>
              </a:buClr>
            </a:pPr>
            <a:endParaRPr lang="en-US" altLang="zh-CN" dirty="0" smtClean="0">
              <a:solidFill>
                <a:schemeClr val="accent3">
                  <a:lumMod val="75000"/>
                </a:schemeClr>
              </a:solidFill>
              <a:ea typeface="宋体" pitchFamily="2" charset="-122"/>
            </a:endParaRPr>
          </a:p>
          <a:p>
            <a:pPr marL="736600" lvl="1" indent="-736600">
              <a:buClr>
                <a:schemeClr val="accent3">
                  <a:lumMod val="75000"/>
                </a:schemeClr>
              </a:buClr>
            </a:pPr>
            <a:r>
              <a:rPr lang="en-US" altLang="zh-CN" dirty="0" smtClean="0">
                <a:solidFill>
                  <a:schemeClr val="accent3">
                    <a:lumMod val="75000"/>
                  </a:schemeClr>
                </a:solidFill>
                <a:ea typeface="宋体" pitchFamily="2" charset="-122"/>
              </a:rPr>
              <a:t>Investigating trade fairs and other industry events</a:t>
            </a:r>
          </a:p>
          <a:p>
            <a:pPr marL="736600" lvl="1" indent="-736600">
              <a:buClr>
                <a:schemeClr val="accent3">
                  <a:lumMod val="75000"/>
                </a:schemeClr>
              </a:buClr>
            </a:pPr>
            <a:endParaRPr lang="en-US" altLang="zh-CN" dirty="0" smtClean="0">
              <a:solidFill>
                <a:schemeClr val="accent3">
                  <a:lumMod val="75000"/>
                </a:schemeClr>
              </a:solidFill>
              <a:ea typeface="宋体" pitchFamily="2" charset="-122"/>
            </a:endParaRPr>
          </a:p>
          <a:p>
            <a:pPr marL="736600" lvl="1" indent="-736600">
              <a:buClr>
                <a:schemeClr val="accent3">
                  <a:lumMod val="75000"/>
                </a:schemeClr>
              </a:buClr>
            </a:pPr>
            <a:r>
              <a:rPr lang="en-US" altLang="zh-CN" dirty="0" smtClean="0">
                <a:solidFill>
                  <a:schemeClr val="accent3">
                    <a:lumMod val="75000"/>
                  </a:schemeClr>
                </a:solidFill>
                <a:ea typeface="宋体" pitchFamily="2" charset="-122"/>
              </a:rPr>
              <a:t>Obtaining information from staff, licensees and distributors</a:t>
            </a:r>
          </a:p>
          <a:p>
            <a:pPr marL="736600" lvl="1" indent="-736600">
              <a:buClr>
                <a:schemeClr val="accent3">
                  <a:lumMod val="75000"/>
                </a:schemeClr>
              </a:buClr>
            </a:pPr>
            <a:endParaRPr lang="en-US" altLang="zh-CN" dirty="0" smtClean="0">
              <a:solidFill>
                <a:schemeClr val="accent3">
                  <a:lumMod val="75000"/>
                </a:schemeClr>
              </a:solidFill>
              <a:ea typeface="宋体" pitchFamily="2" charset="-122"/>
            </a:endParaRPr>
          </a:p>
          <a:p>
            <a:pPr marL="736600" lvl="1" indent="-736600">
              <a:buClr>
                <a:schemeClr val="accent3">
                  <a:lumMod val="75000"/>
                </a:schemeClr>
              </a:buClr>
            </a:pPr>
            <a:r>
              <a:rPr lang="en-US" altLang="zh-CN" dirty="0" smtClean="0">
                <a:solidFill>
                  <a:schemeClr val="accent3">
                    <a:lumMod val="75000"/>
                  </a:schemeClr>
                </a:solidFill>
                <a:ea typeface="宋体" pitchFamily="2" charset="-122"/>
              </a:rPr>
              <a:t>Ongoing review of online information</a:t>
            </a:r>
          </a:p>
          <a:p>
            <a:pPr marL="736600" lvl="1" indent="-736600"/>
            <a:endParaRPr lang="en-US" altLang="zh-CN" dirty="0" smtClean="0">
              <a:ea typeface="宋体" pitchFamily="2" charset="-122"/>
            </a:endParaRPr>
          </a:p>
          <a:p>
            <a:pPr marL="0" indent="0">
              <a:buNone/>
            </a:pPr>
            <a:r>
              <a:rPr lang="en-US" altLang="zh-CN" dirty="0" smtClean="0">
                <a:ea typeface="宋体" pitchFamily="2" charset="-122"/>
              </a:rPr>
              <a:t>Carefully choose and monitor partners, subcontractors &amp; licensees; conduct due diligence &amp; exercise audit rights</a:t>
            </a:r>
            <a:r>
              <a:rPr lang="en-US" altLang="zh-CN" dirty="0" smtClean="0">
                <a:solidFill>
                  <a:srgbClr val="000066"/>
                </a:solidFill>
                <a:ea typeface="宋体" pitchFamily="2" charset="-122"/>
              </a:rPr>
              <a:t> </a:t>
            </a:r>
          </a:p>
          <a:p>
            <a:pPr marL="736600" indent="-736600">
              <a:buNone/>
            </a:pPr>
            <a:endParaRPr lang="en-US" altLang="zh-CN" dirty="0" smtClean="0">
              <a:solidFill>
                <a:srgbClr val="000066"/>
              </a:solidFill>
              <a:ea typeface="宋体" pitchFamily="2" charset="-122"/>
            </a:endParaRPr>
          </a:p>
          <a:p>
            <a:pPr marL="736600" lvl="1" indent="-736600" fontAlgn="t">
              <a:lnSpc>
                <a:spcPct val="110000"/>
              </a:lnSpc>
              <a:buClr>
                <a:schemeClr val="tx2"/>
              </a:buClr>
            </a:pPr>
            <a:r>
              <a:rPr lang="en-US" altLang="zh-CN" sz="2800" dirty="0" smtClean="0">
                <a:solidFill>
                  <a:schemeClr val="accent3">
                    <a:lumMod val="75000"/>
                  </a:schemeClr>
                </a:solidFill>
                <a:ea typeface="宋体" pitchFamily="2" charset="-122"/>
              </a:rPr>
              <a:t>Conduct IP audits on a periodic basis to determine IP use, ownership, legal and commercial status</a:t>
            </a:r>
          </a:p>
          <a:p>
            <a:pPr marL="990600" lvl="1" indent="-533400"/>
            <a:endParaRPr lang="en-US" altLang="zh-CN" dirty="0" smtClean="0">
              <a:ea typeface="宋体" pitchFamily="2" charset="-122"/>
            </a:endParaRPr>
          </a:p>
          <a:p>
            <a:endParaRPr lang="en-US" b="1" dirty="0"/>
          </a:p>
        </p:txBody>
      </p:sp>
      <p:sp>
        <p:nvSpPr>
          <p:cNvPr id="4" name="TextBox 4"/>
          <p:cNvSpPr txBox="1"/>
          <p:nvPr/>
        </p:nvSpPr>
        <p:spPr>
          <a:xfrm>
            <a:off x="5715000" y="6581001"/>
            <a:ext cx="3276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 smtClean="0"/>
              <a:t>Copyright © 2012 by </a:t>
            </a:r>
            <a:r>
              <a:rPr lang="en-US" sz="1200" dirty="0" err="1" smtClean="0"/>
              <a:t>GoldenGate</a:t>
            </a:r>
            <a:r>
              <a:rPr lang="en-US" sz="1200" dirty="0" smtClean="0"/>
              <a:t> Lawyers</a:t>
            </a:r>
            <a:endParaRPr lang="en-US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81162"/>
            <a:ext cx="8229600" cy="5176838"/>
          </a:xfrm>
        </p:spPr>
        <p:txBody>
          <a:bodyPr>
            <a:normAutofit fontScale="92500" lnSpcReduction="20000"/>
          </a:bodyPr>
          <a:lstStyle/>
          <a:p>
            <a:pPr marL="609600" indent="-609600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GB" altLang="zh-CN" sz="2400" dirty="0" smtClean="0">
                <a:ea typeface="宋体" pitchFamily="2" charset="-122"/>
              </a:rPr>
              <a:t>Questions to ask when conducting an IP audit:</a:t>
            </a:r>
          </a:p>
          <a:p>
            <a:pPr marL="609600" indent="-609600" eaLnBrk="1" hangingPunct="1">
              <a:lnSpc>
                <a:spcPct val="90000"/>
              </a:lnSpc>
            </a:pPr>
            <a:endParaRPr lang="en-GB" altLang="zh-CN" sz="2400" dirty="0" smtClean="0">
              <a:ea typeface="宋体" pitchFamily="2" charset="-122"/>
            </a:endParaRPr>
          </a:p>
          <a:p>
            <a:pPr marL="902208" lvl="1" indent="-609600">
              <a:lnSpc>
                <a:spcPct val="90000"/>
              </a:lnSpc>
              <a:buClr>
                <a:schemeClr val="accent2">
                  <a:lumMod val="75000"/>
                </a:schemeClr>
              </a:buClr>
              <a:buFont typeface="Wingdings" pitchFamily="2" charset="2"/>
              <a:buAutoNum type="arabicPeriod"/>
            </a:pPr>
            <a:r>
              <a:rPr lang="en-GB" altLang="zh-CN" sz="2000" dirty="0" smtClean="0">
                <a:solidFill>
                  <a:schemeClr val="accent2">
                    <a:lumMod val="75000"/>
                  </a:schemeClr>
                </a:solidFill>
                <a:ea typeface="宋体" pitchFamily="2" charset="-122"/>
              </a:rPr>
              <a:t>What IP does the enterprise use?</a:t>
            </a:r>
          </a:p>
          <a:p>
            <a:pPr marL="902208" lvl="1" indent="-609600">
              <a:lnSpc>
                <a:spcPct val="90000"/>
              </a:lnSpc>
              <a:buClr>
                <a:schemeClr val="accent2">
                  <a:lumMod val="75000"/>
                </a:schemeClr>
              </a:buClr>
              <a:buFont typeface="Wingdings" pitchFamily="2" charset="2"/>
              <a:buAutoNum type="arabicPeriod"/>
            </a:pPr>
            <a:endParaRPr lang="en-GB" altLang="zh-CN" sz="2000" dirty="0" smtClean="0">
              <a:solidFill>
                <a:schemeClr val="accent2">
                  <a:lumMod val="75000"/>
                </a:schemeClr>
              </a:solidFill>
              <a:ea typeface="宋体" pitchFamily="2" charset="-122"/>
            </a:endParaRPr>
          </a:p>
          <a:p>
            <a:pPr marL="902208" lvl="1" indent="-609600">
              <a:lnSpc>
                <a:spcPct val="90000"/>
              </a:lnSpc>
              <a:buClr>
                <a:schemeClr val="accent2">
                  <a:lumMod val="75000"/>
                </a:schemeClr>
              </a:buClr>
              <a:buFont typeface="Wingdings" pitchFamily="2" charset="2"/>
              <a:buAutoNum type="arabicPeriod"/>
            </a:pPr>
            <a:r>
              <a:rPr lang="en-GB" altLang="zh-CN" sz="2000" dirty="0" smtClean="0">
                <a:solidFill>
                  <a:schemeClr val="accent2">
                    <a:lumMod val="75000"/>
                  </a:schemeClr>
                </a:solidFill>
                <a:ea typeface="宋体" pitchFamily="2" charset="-122"/>
              </a:rPr>
              <a:t>What IP does the enterprise already own? Are all IP registrations/fees current?</a:t>
            </a:r>
          </a:p>
          <a:p>
            <a:pPr marL="902208" lvl="1" indent="-609600">
              <a:lnSpc>
                <a:spcPct val="90000"/>
              </a:lnSpc>
              <a:buClr>
                <a:schemeClr val="accent2">
                  <a:lumMod val="75000"/>
                </a:schemeClr>
              </a:buClr>
              <a:buFont typeface="Wingdings" pitchFamily="2" charset="2"/>
              <a:buAutoNum type="arabicPeriod"/>
            </a:pPr>
            <a:endParaRPr lang="en-GB" altLang="zh-CN" sz="2000" dirty="0" smtClean="0">
              <a:solidFill>
                <a:schemeClr val="accent2">
                  <a:lumMod val="75000"/>
                </a:schemeClr>
              </a:solidFill>
              <a:ea typeface="宋体" pitchFamily="2" charset="-122"/>
            </a:endParaRPr>
          </a:p>
          <a:p>
            <a:pPr marL="902208" lvl="1" indent="-609600">
              <a:lnSpc>
                <a:spcPct val="90000"/>
              </a:lnSpc>
              <a:buClr>
                <a:schemeClr val="accent2">
                  <a:lumMod val="75000"/>
                </a:schemeClr>
              </a:buClr>
              <a:buFont typeface="Wingdings" pitchFamily="2" charset="2"/>
              <a:buAutoNum type="arabicPeriod"/>
            </a:pPr>
            <a:r>
              <a:rPr lang="en-GB" altLang="zh-CN" sz="2000" dirty="0" smtClean="0">
                <a:solidFill>
                  <a:schemeClr val="accent2">
                    <a:lumMod val="75000"/>
                  </a:schemeClr>
                </a:solidFill>
                <a:ea typeface="宋体" pitchFamily="2" charset="-122"/>
              </a:rPr>
              <a:t>Does any IP need to be filed (i.e. trademarks, patents)?</a:t>
            </a:r>
          </a:p>
          <a:p>
            <a:pPr marL="902208" lvl="1" indent="-609600">
              <a:lnSpc>
                <a:spcPct val="90000"/>
              </a:lnSpc>
              <a:buClr>
                <a:schemeClr val="accent2">
                  <a:lumMod val="75000"/>
                </a:schemeClr>
              </a:buClr>
              <a:buFont typeface="Wingdings" pitchFamily="2" charset="2"/>
              <a:buAutoNum type="arabicPeriod"/>
            </a:pPr>
            <a:endParaRPr lang="en-GB" altLang="zh-CN" sz="2000" dirty="0" smtClean="0">
              <a:solidFill>
                <a:schemeClr val="accent2">
                  <a:lumMod val="75000"/>
                </a:schemeClr>
              </a:solidFill>
              <a:ea typeface="宋体" pitchFamily="2" charset="-122"/>
            </a:endParaRPr>
          </a:p>
          <a:p>
            <a:pPr marL="902208" lvl="1" indent="-609600">
              <a:lnSpc>
                <a:spcPct val="90000"/>
              </a:lnSpc>
              <a:buClr>
                <a:schemeClr val="accent2">
                  <a:lumMod val="75000"/>
                </a:schemeClr>
              </a:buClr>
              <a:buFont typeface="Wingdings" pitchFamily="2" charset="2"/>
              <a:buAutoNum type="arabicPeriod"/>
            </a:pPr>
            <a:r>
              <a:rPr lang="en-GB" altLang="zh-CN" sz="2000" dirty="0" smtClean="0">
                <a:solidFill>
                  <a:schemeClr val="accent2">
                    <a:lumMod val="75000"/>
                  </a:schemeClr>
                </a:solidFill>
                <a:ea typeface="宋体" pitchFamily="2" charset="-122"/>
              </a:rPr>
              <a:t>Is the enterprise using IP under license? Is the status of the underlying IP up to date? Have the license(s) been filed with the proper authorities?</a:t>
            </a:r>
          </a:p>
          <a:p>
            <a:pPr marL="902208" lvl="1" indent="-609600">
              <a:lnSpc>
                <a:spcPct val="90000"/>
              </a:lnSpc>
              <a:buClr>
                <a:schemeClr val="accent2">
                  <a:lumMod val="75000"/>
                </a:schemeClr>
              </a:buClr>
              <a:buFont typeface="Wingdings" pitchFamily="2" charset="2"/>
              <a:buAutoNum type="arabicPeriod"/>
            </a:pPr>
            <a:endParaRPr lang="en-GB" altLang="zh-CN" sz="2000" dirty="0" smtClean="0">
              <a:solidFill>
                <a:schemeClr val="accent2">
                  <a:lumMod val="75000"/>
                </a:schemeClr>
              </a:solidFill>
              <a:ea typeface="宋体" pitchFamily="2" charset="-122"/>
            </a:endParaRPr>
          </a:p>
          <a:p>
            <a:pPr marL="902208" lvl="1" indent="-609600">
              <a:lnSpc>
                <a:spcPct val="90000"/>
              </a:lnSpc>
              <a:buClr>
                <a:schemeClr val="accent2">
                  <a:lumMod val="75000"/>
                </a:schemeClr>
              </a:buClr>
              <a:buFont typeface="Wingdings" pitchFamily="2" charset="2"/>
              <a:buAutoNum type="arabicPeriod"/>
            </a:pPr>
            <a:r>
              <a:rPr lang="en-GB" altLang="zh-CN" sz="2000" dirty="0" smtClean="0">
                <a:solidFill>
                  <a:schemeClr val="accent2">
                    <a:lumMod val="75000"/>
                  </a:schemeClr>
                </a:solidFill>
                <a:ea typeface="宋体" pitchFamily="2" charset="-122"/>
              </a:rPr>
              <a:t>Is the enterprise monitoring the marketplace for IP infringement?</a:t>
            </a:r>
          </a:p>
          <a:p>
            <a:pPr marL="902208" lvl="1" indent="-609600">
              <a:lnSpc>
                <a:spcPct val="90000"/>
              </a:lnSpc>
              <a:buClr>
                <a:schemeClr val="accent2">
                  <a:lumMod val="75000"/>
                </a:schemeClr>
              </a:buClr>
              <a:buFont typeface="Wingdings" pitchFamily="2" charset="2"/>
              <a:buAutoNum type="arabicPeriod"/>
            </a:pPr>
            <a:endParaRPr lang="en-GB" altLang="zh-CN" sz="2000" dirty="0" smtClean="0">
              <a:solidFill>
                <a:schemeClr val="accent2">
                  <a:lumMod val="75000"/>
                </a:schemeClr>
              </a:solidFill>
              <a:ea typeface="宋体" pitchFamily="2" charset="-122"/>
            </a:endParaRPr>
          </a:p>
          <a:p>
            <a:pPr marL="902208" lvl="1" indent="-609600">
              <a:lnSpc>
                <a:spcPct val="90000"/>
              </a:lnSpc>
              <a:buClr>
                <a:schemeClr val="accent2">
                  <a:lumMod val="75000"/>
                </a:schemeClr>
              </a:buClr>
              <a:buFont typeface="Wingdings" pitchFamily="2" charset="2"/>
              <a:buAutoNum type="arabicPeriod"/>
            </a:pPr>
            <a:r>
              <a:rPr lang="en-GB" altLang="zh-CN" sz="2000" dirty="0" smtClean="0">
                <a:solidFill>
                  <a:schemeClr val="accent2">
                    <a:lumMod val="75000"/>
                  </a:schemeClr>
                </a:solidFill>
                <a:ea typeface="宋体" pitchFamily="2" charset="-122"/>
              </a:rPr>
              <a:t>Is the enterprise maintaining complete records of IP ownership, licenses, related labour agreements, evidence of infringement, and documentation of previous disputes?</a:t>
            </a:r>
          </a:p>
          <a:p>
            <a:pPr marL="902208" lvl="1" indent="-609600">
              <a:lnSpc>
                <a:spcPct val="90000"/>
              </a:lnSpc>
              <a:buClr>
                <a:schemeClr val="accent2">
                  <a:lumMod val="75000"/>
                </a:schemeClr>
              </a:buClr>
              <a:buFont typeface="Wingdings" pitchFamily="2" charset="2"/>
              <a:buAutoNum type="arabicPeriod"/>
            </a:pPr>
            <a:endParaRPr lang="en-GB" altLang="zh-CN" sz="2000" dirty="0" smtClean="0">
              <a:solidFill>
                <a:schemeClr val="accent2">
                  <a:lumMod val="75000"/>
                </a:schemeClr>
              </a:solidFill>
              <a:ea typeface="宋体" pitchFamily="2" charset="-122"/>
            </a:endParaRPr>
          </a:p>
          <a:p>
            <a:pPr marL="902208" lvl="1" indent="-609600">
              <a:lnSpc>
                <a:spcPct val="90000"/>
              </a:lnSpc>
              <a:buClr>
                <a:schemeClr val="accent2">
                  <a:lumMod val="75000"/>
                </a:schemeClr>
              </a:buClr>
              <a:buFont typeface="Wingdings" pitchFamily="2" charset="2"/>
              <a:buAutoNum type="arabicPeriod"/>
            </a:pPr>
            <a:r>
              <a:rPr lang="en-GB" altLang="zh-CN" sz="2000" dirty="0" smtClean="0">
                <a:solidFill>
                  <a:schemeClr val="accent2">
                    <a:lumMod val="75000"/>
                  </a:schemeClr>
                </a:solidFill>
                <a:ea typeface="宋体" pitchFamily="2" charset="-122"/>
              </a:rPr>
              <a:t>Does the enterprise have an adequate enforcement strategy in place?</a:t>
            </a: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457200" y="4572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Self Assessment</a:t>
            </a:r>
            <a:endParaRPr kumimoji="0" lang="en-US" sz="40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" name="TextBox 4"/>
          <p:cNvSpPr txBox="1"/>
          <p:nvPr/>
        </p:nvSpPr>
        <p:spPr>
          <a:xfrm>
            <a:off x="5867400" y="6581001"/>
            <a:ext cx="3276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 smtClean="0"/>
              <a:t>Copyright © 2012 by </a:t>
            </a:r>
            <a:r>
              <a:rPr lang="en-US" sz="1200" dirty="0" err="1" smtClean="0"/>
              <a:t>GoldenGate</a:t>
            </a:r>
            <a:r>
              <a:rPr lang="en-US" sz="1200" dirty="0" smtClean="0"/>
              <a:t> Lawyers</a:t>
            </a:r>
            <a:endParaRPr lang="en-US" sz="12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066800"/>
          </a:xfrm>
        </p:spPr>
        <p:txBody>
          <a:bodyPr/>
          <a:lstStyle/>
          <a:p>
            <a:r>
              <a:rPr lang="en-US" dirty="0" smtClean="0"/>
              <a:t>Enforcement Strategies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74336"/>
          </a:xfrm>
        </p:spPr>
        <p:txBody>
          <a:bodyPr>
            <a:normAutofit/>
          </a:bodyPr>
          <a:lstStyle/>
          <a:p>
            <a:pPr>
              <a:spcBef>
                <a:spcPct val="35000"/>
              </a:spcBef>
            </a:pPr>
            <a:r>
              <a:rPr lang="en-US" altLang="zh-CN" dirty="0" smtClean="0">
                <a:ea typeface="宋体" pitchFamily="2" charset="-122"/>
              </a:rPr>
              <a:t>Set up a tailored approach against different types of infringement</a:t>
            </a:r>
          </a:p>
          <a:p>
            <a:pPr>
              <a:spcBef>
                <a:spcPct val="35000"/>
              </a:spcBef>
            </a:pPr>
            <a:endParaRPr lang="en-US" altLang="zh-CN" dirty="0" smtClean="0">
              <a:ea typeface="宋体" pitchFamily="2" charset="-122"/>
            </a:endParaRPr>
          </a:p>
          <a:p>
            <a:pPr>
              <a:spcBef>
                <a:spcPct val="35000"/>
              </a:spcBef>
            </a:pPr>
            <a:r>
              <a:rPr lang="en-US" altLang="zh-CN" dirty="0" smtClean="0">
                <a:ea typeface="宋体" pitchFamily="2" charset="-122"/>
              </a:rPr>
              <a:t>Featured examples:</a:t>
            </a:r>
          </a:p>
          <a:p>
            <a:pPr lvl="1">
              <a:spcBef>
                <a:spcPct val="35000"/>
              </a:spcBef>
            </a:pPr>
            <a:r>
              <a:rPr lang="en-US" altLang="zh-CN" sz="2800" dirty="0" smtClean="0">
                <a:solidFill>
                  <a:schemeClr val="accent3">
                    <a:lumMod val="75000"/>
                  </a:schemeClr>
                </a:solidFill>
                <a:ea typeface="宋体" pitchFamily="2" charset="-122"/>
              </a:rPr>
              <a:t>Ritz-Carlton</a:t>
            </a:r>
          </a:p>
          <a:p>
            <a:pPr lvl="1">
              <a:spcBef>
                <a:spcPct val="35000"/>
              </a:spcBef>
            </a:pPr>
            <a:r>
              <a:rPr lang="en-US" altLang="zh-CN" sz="2800" dirty="0" err="1" smtClean="0">
                <a:solidFill>
                  <a:schemeClr val="accent3">
                    <a:lumMod val="75000"/>
                  </a:schemeClr>
                </a:solidFill>
                <a:ea typeface="宋体" pitchFamily="2" charset="-122"/>
              </a:rPr>
              <a:t>Havaianas</a:t>
            </a:r>
            <a:r>
              <a:rPr lang="en-US" altLang="zh-CN" sz="2800" dirty="0" smtClean="0">
                <a:solidFill>
                  <a:schemeClr val="accent3">
                    <a:lumMod val="75000"/>
                  </a:schemeClr>
                </a:solidFill>
                <a:ea typeface="宋体" pitchFamily="2" charset="-122"/>
              </a:rPr>
              <a:t>  </a:t>
            </a:r>
          </a:p>
          <a:p>
            <a:pPr lvl="1">
              <a:spcBef>
                <a:spcPct val="35000"/>
              </a:spcBef>
            </a:pPr>
            <a:r>
              <a:rPr lang="en-US" altLang="zh-CN" sz="2800" dirty="0" smtClean="0">
                <a:solidFill>
                  <a:schemeClr val="accent3">
                    <a:lumMod val="75000"/>
                  </a:schemeClr>
                </a:solidFill>
                <a:ea typeface="宋体" pitchFamily="2" charset="-122"/>
              </a:rPr>
              <a:t>Columbia Sportswear Company</a:t>
            </a:r>
          </a:p>
        </p:txBody>
      </p:sp>
      <p:sp>
        <p:nvSpPr>
          <p:cNvPr id="4" name="TextBox 4"/>
          <p:cNvSpPr txBox="1"/>
          <p:nvPr/>
        </p:nvSpPr>
        <p:spPr>
          <a:xfrm>
            <a:off x="5638800" y="6581001"/>
            <a:ext cx="3276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 smtClean="0"/>
              <a:t>Copyright © 2012 by </a:t>
            </a:r>
            <a:r>
              <a:rPr lang="en-US" sz="1200" dirty="0" err="1" smtClean="0"/>
              <a:t>GoldenGate</a:t>
            </a:r>
            <a:r>
              <a:rPr lang="en-US" sz="1200" dirty="0" smtClean="0"/>
              <a:t> Lawyers</a:t>
            </a:r>
            <a:endParaRPr lang="en-US" sz="1200" dirty="0"/>
          </a:p>
        </p:txBody>
      </p:sp>
      <p:pic>
        <p:nvPicPr>
          <p:cNvPr id="5" name="图片 4" descr="Ritz Culton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76601" y="3657601"/>
            <a:ext cx="713070" cy="533399"/>
          </a:xfrm>
          <a:prstGeom prst="rect">
            <a:avLst/>
          </a:prstGeom>
        </p:spPr>
      </p:pic>
      <p:pic>
        <p:nvPicPr>
          <p:cNvPr id="6" name="图片 5" descr="Havaianas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00400" y="4267200"/>
            <a:ext cx="690282" cy="685799"/>
          </a:xfrm>
          <a:prstGeom prst="rect">
            <a:avLst/>
          </a:prstGeom>
        </p:spPr>
      </p:pic>
      <p:pic>
        <p:nvPicPr>
          <p:cNvPr id="7" name="图片 6" descr="Columbia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48400" y="5029200"/>
            <a:ext cx="1971675" cy="3619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819400"/>
            <a:ext cx="8229600" cy="1069848"/>
          </a:xfrm>
        </p:spPr>
        <p:txBody>
          <a:bodyPr>
            <a:normAutofit/>
          </a:bodyPr>
          <a:lstStyle/>
          <a:p>
            <a:r>
              <a:rPr lang="en-US" sz="4400" dirty="0" smtClean="0"/>
              <a:t>Recent Notable Cases</a:t>
            </a:r>
            <a:endParaRPr lang="en-US" sz="4400" dirty="0"/>
          </a:p>
        </p:txBody>
      </p:sp>
      <p:sp>
        <p:nvSpPr>
          <p:cNvPr id="3" name="TextBox 4"/>
          <p:cNvSpPr txBox="1"/>
          <p:nvPr/>
        </p:nvSpPr>
        <p:spPr>
          <a:xfrm>
            <a:off x="5715000" y="6581001"/>
            <a:ext cx="3276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 smtClean="0"/>
              <a:t>Copyright © 2012 by </a:t>
            </a:r>
            <a:r>
              <a:rPr lang="en-US" sz="1200" dirty="0" err="1" smtClean="0"/>
              <a:t>GoldenGate</a:t>
            </a:r>
            <a:r>
              <a:rPr lang="en-US" sz="1200" dirty="0" smtClean="0"/>
              <a:t> Lawyers</a:t>
            </a:r>
            <a:endParaRPr lang="en-US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066800"/>
          </a:xfrm>
        </p:spPr>
        <p:txBody>
          <a:bodyPr/>
          <a:lstStyle/>
          <a:p>
            <a:r>
              <a:rPr lang="en-US" dirty="0" smtClean="0"/>
              <a:t>BMW Rocket Imagery Case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105400"/>
          </a:xfrm>
        </p:spPr>
        <p:txBody>
          <a:bodyPr>
            <a:normAutofit fontScale="55000" lnSpcReduction="20000"/>
          </a:bodyPr>
          <a:lstStyle/>
          <a:p>
            <a:r>
              <a:rPr lang="en-US" sz="3500" dirty="0" smtClean="0"/>
              <a:t>In 2011, BMW was sued by the China Academy of Launch Vehicle Technology (CALT) for using imagery of one of their products in an advertisement</a:t>
            </a:r>
          </a:p>
          <a:p>
            <a:endParaRPr lang="en-US" sz="3500" dirty="0" smtClean="0"/>
          </a:p>
          <a:p>
            <a:r>
              <a:rPr lang="en-US" sz="3500" dirty="0" smtClean="0"/>
              <a:t>The usage of a Chang </a:t>
            </a:r>
            <a:r>
              <a:rPr lang="en-US" sz="3500" dirty="0" err="1" smtClean="0"/>
              <a:t>Zheng</a:t>
            </a:r>
            <a:r>
              <a:rPr lang="en-US" sz="3500" dirty="0" smtClean="0"/>
              <a:t> (Long March) Rocket in the advertisement was used without consent</a:t>
            </a:r>
          </a:p>
          <a:p>
            <a:endParaRPr lang="en-US" sz="3500" dirty="0" smtClean="0"/>
          </a:p>
          <a:p>
            <a:r>
              <a:rPr lang="en-US" sz="3500" dirty="0" smtClean="0"/>
              <a:t>The design of the Chang </a:t>
            </a:r>
            <a:r>
              <a:rPr lang="en-US" sz="3500" dirty="0" err="1" smtClean="0"/>
              <a:t>Zheng</a:t>
            </a:r>
            <a:r>
              <a:rPr lang="en-US" sz="3500" dirty="0" smtClean="0"/>
              <a:t> Rocket is trademarked and copyrighted by CALT</a:t>
            </a:r>
          </a:p>
          <a:p>
            <a:endParaRPr lang="en-US" sz="3500" dirty="0" smtClean="0"/>
          </a:p>
          <a:p>
            <a:r>
              <a:rPr lang="en-US" sz="3500" dirty="0" smtClean="0"/>
              <a:t>BMW argues that the imagery of the rocket is within the public domain</a:t>
            </a:r>
          </a:p>
          <a:p>
            <a:endParaRPr lang="en-US" sz="3500" dirty="0" smtClean="0"/>
          </a:p>
          <a:p>
            <a:r>
              <a:rPr lang="en-US" sz="3500" dirty="0" smtClean="0"/>
              <a:t>While CALT argues that BMW infringed on their copyrights by conducting unauthorized usage of the imagery in promoting their product</a:t>
            </a:r>
          </a:p>
          <a:p>
            <a:endParaRPr lang="en-US" sz="3500" dirty="0" smtClean="0"/>
          </a:p>
          <a:p>
            <a:r>
              <a:rPr lang="en-US" sz="3500" dirty="0" smtClean="0"/>
              <a:t>The subsequent charge of unfair competition was added – despite the argument that unfair competition can only occur with two firms in the same industry (which BMW and CALT are not typically considered)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TextBox 4"/>
          <p:cNvSpPr txBox="1"/>
          <p:nvPr/>
        </p:nvSpPr>
        <p:spPr>
          <a:xfrm>
            <a:off x="5638800" y="6581001"/>
            <a:ext cx="3276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 smtClean="0"/>
              <a:t>Copyright © 2012 by </a:t>
            </a:r>
            <a:r>
              <a:rPr lang="en-US" sz="1200" dirty="0" err="1" smtClean="0"/>
              <a:t>GoldenGate</a:t>
            </a:r>
            <a:r>
              <a:rPr lang="en-US" sz="1200" dirty="0" smtClean="0"/>
              <a:t> Lawyers</a:t>
            </a:r>
            <a:endParaRPr lang="en-US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4 中航科技与中航科工 公司架构图副本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04800" y="533400"/>
            <a:ext cx="8667048" cy="6128453"/>
          </a:xfrm>
          <a:prstGeom prst="rect">
            <a:avLst/>
          </a:prstGeom>
        </p:spPr>
      </p:pic>
      <p:sp>
        <p:nvSpPr>
          <p:cNvPr id="4" name="TextBox 4"/>
          <p:cNvSpPr txBox="1"/>
          <p:nvPr/>
        </p:nvSpPr>
        <p:spPr>
          <a:xfrm>
            <a:off x="5867400" y="6581001"/>
            <a:ext cx="3276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 smtClean="0"/>
              <a:t>Copyright © 2012 by </a:t>
            </a:r>
            <a:r>
              <a:rPr lang="en-US" sz="1200" dirty="0" err="1" smtClean="0"/>
              <a:t>GoldenGate</a:t>
            </a:r>
            <a:r>
              <a:rPr lang="en-US" sz="1200" dirty="0" smtClean="0"/>
              <a:t> Lawyers</a:t>
            </a:r>
            <a:endParaRPr lang="en-US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1 运载火箭图谱副本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2400" y="805747"/>
            <a:ext cx="8559283" cy="5518853"/>
          </a:xfrm>
          <a:prstGeom prst="rect">
            <a:avLst/>
          </a:prstGeom>
        </p:spPr>
      </p:pic>
      <p:sp>
        <p:nvSpPr>
          <p:cNvPr id="3" name="TextBox 4"/>
          <p:cNvSpPr txBox="1"/>
          <p:nvPr/>
        </p:nvSpPr>
        <p:spPr>
          <a:xfrm>
            <a:off x="5867400" y="6581001"/>
            <a:ext cx="3276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 smtClean="0"/>
              <a:t>Copyright © 2012 by </a:t>
            </a:r>
            <a:r>
              <a:rPr lang="en-US" sz="1200" dirty="0" err="1" smtClean="0"/>
              <a:t>GoldenGate</a:t>
            </a:r>
            <a:r>
              <a:rPr lang="en-US" sz="1200" dirty="0" smtClean="0"/>
              <a:t> Lawyers</a:t>
            </a:r>
            <a:endParaRPr lang="en-US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066800"/>
          </a:xfrm>
        </p:spPr>
        <p:txBody>
          <a:bodyPr/>
          <a:lstStyle/>
          <a:p>
            <a:r>
              <a:rPr lang="en-US" dirty="0" smtClean="0"/>
              <a:t>BMW Rocket Imagery Case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74336"/>
          </a:xfrm>
        </p:spPr>
        <p:txBody>
          <a:bodyPr>
            <a:normAutofit/>
          </a:bodyPr>
          <a:lstStyle/>
          <a:p>
            <a:endParaRPr lang="en-US" dirty="0" smtClean="0"/>
          </a:p>
          <a:p>
            <a:r>
              <a:rPr lang="en-US" dirty="0" smtClean="0"/>
              <a:t>Is this a case of:</a:t>
            </a:r>
          </a:p>
          <a:p>
            <a:endParaRPr lang="en-US" dirty="0" smtClean="0"/>
          </a:p>
          <a:p>
            <a:pPr lvl="1"/>
            <a:r>
              <a:rPr lang="en-US" sz="3100" dirty="0" smtClean="0">
                <a:solidFill>
                  <a:schemeClr val="tx1"/>
                </a:solidFill>
              </a:rPr>
              <a:t>Trademark infringement?</a:t>
            </a:r>
          </a:p>
          <a:p>
            <a:pPr lvl="1"/>
            <a:endParaRPr lang="en-US" sz="3100" dirty="0" smtClean="0">
              <a:solidFill>
                <a:schemeClr val="tx1"/>
              </a:solidFill>
            </a:endParaRPr>
          </a:p>
          <a:p>
            <a:pPr lvl="1"/>
            <a:r>
              <a:rPr lang="en-US" sz="3100" dirty="0" smtClean="0">
                <a:solidFill>
                  <a:schemeClr val="tx1"/>
                </a:solidFill>
              </a:rPr>
              <a:t>Unauthorized usage?</a:t>
            </a:r>
          </a:p>
          <a:p>
            <a:pPr lvl="1"/>
            <a:endParaRPr lang="en-US" sz="3100" dirty="0" smtClean="0">
              <a:solidFill>
                <a:schemeClr val="tx1"/>
              </a:solidFill>
            </a:endParaRPr>
          </a:p>
          <a:p>
            <a:pPr lvl="1"/>
            <a:r>
              <a:rPr lang="en-US" sz="3100" dirty="0" smtClean="0">
                <a:solidFill>
                  <a:schemeClr val="tx1"/>
                </a:solidFill>
              </a:rPr>
              <a:t>Unfair competition?</a:t>
            </a:r>
            <a:endParaRPr lang="en-US" sz="3100" dirty="0">
              <a:solidFill>
                <a:schemeClr val="tx1"/>
              </a:solidFill>
            </a:endParaRPr>
          </a:p>
        </p:txBody>
      </p:sp>
      <p:sp>
        <p:nvSpPr>
          <p:cNvPr id="4" name="TextBox 4"/>
          <p:cNvSpPr txBox="1"/>
          <p:nvPr/>
        </p:nvSpPr>
        <p:spPr>
          <a:xfrm>
            <a:off x="5638800" y="6400800"/>
            <a:ext cx="3276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 smtClean="0"/>
              <a:t>Copyright © 2012 by </a:t>
            </a:r>
            <a:r>
              <a:rPr lang="en-US" sz="1200" dirty="0" err="1" smtClean="0"/>
              <a:t>GoldenGate</a:t>
            </a:r>
            <a:r>
              <a:rPr lang="en-US" sz="1200" dirty="0" smtClean="0"/>
              <a:t> Lawyers</a:t>
            </a:r>
            <a:endParaRPr lang="en-US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066800"/>
          </a:xfrm>
        </p:spPr>
        <p:txBody>
          <a:bodyPr/>
          <a:lstStyle/>
          <a:p>
            <a:r>
              <a:rPr lang="en-US" dirty="0" err="1" smtClean="0"/>
              <a:t>iPad</a:t>
            </a:r>
            <a:r>
              <a:rPr lang="en-US" dirty="0" smtClean="0"/>
              <a:t> Naming Case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5105400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A shell company of Apple Inc. supposedly purchased the naming rights of the </a:t>
            </a:r>
            <a:r>
              <a:rPr lang="en-US" dirty="0" err="1" smtClean="0"/>
              <a:t>iPad</a:t>
            </a:r>
            <a:r>
              <a:rPr lang="en-US" dirty="0" smtClean="0"/>
              <a:t> product from Proview Technologies in 2009.</a:t>
            </a:r>
          </a:p>
          <a:p>
            <a:endParaRPr lang="en-US" dirty="0" smtClean="0"/>
          </a:p>
          <a:p>
            <a:r>
              <a:rPr lang="en-US" dirty="0" smtClean="0"/>
              <a:t>Proview argues that the sale of the naming rights were conducted by its subsidiary which was not authorized to complete the deal.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Nonetheless, upon procurement, Apple has not registered the trademark with the Chinese agencies</a:t>
            </a:r>
          </a:p>
          <a:p>
            <a:endParaRPr lang="en-US" dirty="0"/>
          </a:p>
          <a:p>
            <a:r>
              <a:rPr lang="en-US" dirty="0" smtClean="0"/>
              <a:t>Therefore, the only registration of the IPAD name is with Proview Technologies back in 2000</a:t>
            </a:r>
          </a:p>
          <a:p>
            <a:endParaRPr lang="en-US" dirty="0" smtClean="0"/>
          </a:p>
          <a:p>
            <a:r>
              <a:rPr lang="en-US" dirty="0" smtClean="0"/>
              <a:t>A settlement with an amount of USD 60 million was concluded in July 2012 and the settlement amount has been paid off.</a:t>
            </a:r>
          </a:p>
        </p:txBody>
      </p:sp>
      <p:sp>
        <p:nvSpPr>
          <p:cNvPr id="4" name="TextBox 4"/>
          <p:cNvSpPr txBox="1"/>
          <p:nvPr/>
        </p:nvSpPr>
        <p:spPr>
          <a:xfrm>
            <a:off x="5638800" y="6581001"/>
            <a:ext cx="3276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 smtClean="0"/>
              <a:t>Copyright © 2012 by </a:t>
            </a:r>
            <a:r>
              <a:rPr lang="en-US" sz="1200" dirty="0" err="1" smtClean="0"/>
              <a:t>GoldenGate</a:t>
            </a:r>
            <a:r>
              <a:rPr lang="en-US" sz="1200" dirty="0" smtClean="0"/>
              <a:t> Lawyers</a:t>
            </a:r>
            <a:endParaRPr lang="en-US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066800"/>
          </a:xfrm>
        </p:spPr>
        <p:txBody>
          <a:bodyPr/>
          <a:lstStyle/>
          <a:p>
            <a:r>
              <a:rPr lang="en-US" dirty="0" err="1" smtClean="0"/>
              <a:t>iPad</a:t>
            </a:r>
            <a:r>
              <a:rPr lang="en-US" dirty="0" smtClean="0"/>
              <a:t> Naming Case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74336"/>
          </a:xfrm>
        </p:spPr>
        <p:txBody>
          <a:bodyPr/>
          <a:lstStyle/>
          <a:p>
            <a:r>
              <a:rPr lang="en-US" dirty="0" smtClean="0"/>
              <a:t>Lessons learned:</a:t>
            </a:r>
          </a:p>
          <a:p>
            <a:endParaRPr lang="en-US" dirty="0" smtClean="0"/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Ensure that you protect your IP by registering with the appropriate agencies</a:t>
            </a:r>
          </a:p>
          <a:p>
            <a:pPr lvl="1"/>
            <a:endParaRPr lang="en-US" dirty="0" smtClean="0">
              <a:solidFill>
                <a:schemeClr val="tx1"/>
              </a:solidFill>
            </a:endParaRP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Ensure that any contracts take into account Chinese laws and general business practice in China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638800" y="6581001"/>
            <a:ext cx="3276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 smtClean="0"/>
              <a:t>Copyright © 2012 by </a:t>
            </a:r>
            <a:r>
              <a:rPr lang="en-US" sz="1200" dirty="0" err="1" smtClean="0"/>
              <a:t>GoldenGate</a:t>
            </a:r>
            <a:r>
              <a:rPr lang="en-US" sz="1200" dirty="0" smtClean="0"/>
              <a:t> Lawyers</a:t>
            </a:r>
            <a:endParaRPr lang="en-US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Isosceles Triangle 4"/>
          <p:cNvSpPr/>
          <p:nvPr/>
        </p:nvSpPr>
        <p:spPr>
          <a:xfrm>
            <a:off x="304800" y="1828800"/>
            <a:ext cx="4114800" cy="3276600"/>
          </a:xfrm>
          <a:prstGeom prst="triangl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066800"/>
          </a:xfrm>
        </p:spPr>
        <p:txBody>
          <a:bodyPr>
            <a:normAutofit/>
          </a:bodyPr>
          <a:lstStyle/>
          <a:p>
            <a:r>
              <a:rPr lang="en-US" dirty="0" smtClean="0"/>
              <a:t>The Chinese Court System </a:t>
            </a:r>
            <a:endParaRPr lang="en-US" b="1" dirty="0"/>
          </a:p>
        </p:txBody>
      </p:sp>
      <p:sp>
        <p:nvSpPr>
          <p:cNvPr id="21" name="Content Placeholder 20"/>
          <p:cNvSpPr>
            <a:spLocks noGrp="1"/>
          </p:cNvSpPr>
          <p:nvPr>
            <p:ph sz="half" idx="1"/>
          </p:nvPr>
        </p:nvSpPr>
        <p:spPr>
          <a:xfrm>
            <a:off x="4114800" y="1600200"/>
            <a:ext cx="4800600" cy="5105400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Cases can begin in any level of court (except the Supreme Court)</a:t>
            </a:r>
          </a:p>
          <a:p>
            <a:endParaRPr lang="en-US" dirty="0" smtClean="0"/>
          </a:p>
          <a:p>
            <a:r>
              <a:rPr lang="en-US" dirty="0" smtClean="0"/>
              <a:t>There are factors that will determine which court initially hears the case</a:t>
            </a:r>
          </a:p>
          <a:p>
            <a:pPr lvl="1"/>
            <a:r>
              <a:rPr lang="en-US" dirty="0" smtClean="0"/>
              <a:t>Amount in controversy</a:t>
            </a:r>
          </a:p>
          <a:p>
            <a:pPr lvl="2"/>
            <a:r>
              <a:rPr lang="en-US" dirty="0" smtClean="0"/>
              <a:t>Regarding the matter under dispute</a:t>
            </a:r>
          </a:p>
          <a:p>
            <a:pPr lvl="1"/>
            <a:r>
              <a:rPr lang="en-US" dirty="0" smtClean="0"/>
              <a:t>Significance of clients and severity of the offence </a:t>
            </a:r>
          </a:p>
          <a:p>
            <a:pPr lvl="2"/>
            <a:r>
              <a:rPr lang="en-US" dirty="0" smtClean="0"/>
              <a:t>e.g. Highly publicized cases</a:t>
            </a:r>
          </a:p>
          <a:p>
            <a:pPr lvl="1"/>
            <a:r>
              <a:rPr lang="en-US" dirty="0" smtClean="0"/>
              <a:t>Foreign interests </a:t>
            </a:r>
          </a:p>
          <a:p>
            <a:pPr lvl="2"/>
            <a:r>
              <a:rPr lang="en-US" dirty="0" smtClean="0"/>
              <a:t>Case will be first heard in Intermediate Court (with exceptions in large cities) </a:t>
            </a:r>
          </a:p>
          <a:p>
            <a:pPr lvl="1"/>
            <a:r>
              <a:rPr lang="en-US" dirty="0" smtClean="0"/>
              <a:t>IP Cases</a:t>
            </a:r>
          </a:p>
          <a:p>
            <a:pPr lvl="2"/>
            <a:r>
              <a:rPr lang="en-US" dirty="0" smtClean="0"/>
              <a:t>Will also be heard in Intermediate Court</a:t>
            </a:r>
          </a:p>
          <a:p>
            <a:pPr lvl="2">
              <a:buNone/>
            </a:pPr>
            <a:r>
              <a:rPr lang="en-US" dirty="0" smtClean="0"/>
              <a:t>	(with exceptions in large cities)</a:t>
            </a:r>
          </a:p>
          <a:p>
            <a:r>
              <a:rPr lang="en-US" dirty="0" smtClean="0"/>
              <a:t>Only one appeal may be made – and only to the next highest court</a:t>
            </a:r>
          </a:p>
          <a:p>
            <a:pPr lvl="1">
              <a:buNone/>
            </a:pPr>
            <a:r>
              <a:rPr lang="en-US" dirty="0" smtClean="0"/>
              <a:t>E.g.  </a:t>
            </a:r>
            <a:r>
              <a:rPr lang="en-US" dirty="0"/>
              <a:t>C</a:t>
            </a:r>
            <a:r>
              <a:rPr lang="en-US" dirty="0" smtClean="0"/>
              <a:t>ounty Court Appeals can only go to the Intermediate Court</a:t>
            </a:r>
          </a:p>
          <a:p>
            <a:pPr lvl="1"/>
            <a:endParaRPr lang="en-US" dirty="0" smtClean="0"/>
          </a:p>
          <a:p>
            <a:endParaRPr lang="en-US" dirty="0"/>
          </a:p>
        </p:txBody>
      </p:sp>
      <p:sp>
        <p:nvSpPr>
          <p:cNvPr id="7" name="Content Placeholder 3"/>
          <p:cNvSpPr txBox="1">
            <a:spLocks/>
          </p:cNvSpPr>
          <p:nvPr/>
        </p:nvSpPr>
        <p:spPr>
          <a:xfrm>
            <a:off x="1371600" y="3276600"/>
            <a:ext cx="2057400" cy="338554"/>
          </a:xfrm>
          <a:prstGeom prst="rect">
            <a:avLst/>
          </a:prstGeom>
          <a:noFill/>
        </p:spPr>
        <p:txBody>
          <a:bodyPr vert="horz" wrap="square" lIns="91440" tIns="45720" rIns="91440" bIns="45720" rtlCol="0">
            <a:sp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High Court</a:t>
            </a:r>
          </a:p>
        </p:txBody>
      </p:sp>
      <p:sp>
        <p:nvSpPr>
          <p:cNvPr id="8" name="Content Placeholder 3"/>
          <p:cNvSpPr txBox="1">
            <a:spLocks/>
          </p:cNvSpPr>
          <p:nvPr/>
        </p:nvSpPr>
        <p:spPr>
          <a:xfrm>
            <a:off x="914400" y="4038600"/>
            <a:ext cx="2895600" cy="338554"/>
          </a:xfrm>
          <a:prstGeom prst="rect">
            <a:avLst/>
          </a:prstGeom>
          <a:noFill/>
        </p:spPr>
        <p:txBody>
          <a:bodyPr vert="horz" wrap="square" lIns="91440" tIns="45720" rIns="91440" bIns="45720" rtlCol="0">
            <a:sp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Intermediate Court</a:t>
            </a:r>
          </a:p>
        </p:txBody>
      </p:sp>
      <p:sp>
        <p:nvSpPr>
          <p:cNvPr id="9" name="Content Placeholder 3"/>
          <p:cNvSpPr txBox="1">
            <a:spLocks/>
          </p:cNvSpPr>
          <p:nvPr/>
        </p:nvSpPr>
        <p:spPr>
          <a:xfrm>
            <a:off x="685800" y="4724400"/>
            <a:ext cx="3352800" cy="338554"/>
          </a:xfrm>
          <a:prstGeom prst="rect">
            <a:avLst/>
          </a:prstGeom>
          <a:noFill/>
        </p:spPr>
        <p:txBody>
          <a:bodyPr vert="horz" wrap="square" lIns="91440" tIns="45720" rIns="91440" bIns="45720" rtlCol="0">
            <a:sp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County/District</a:t>
            </a:r>
            <a:r>
              <a:rPr kumimoji="0" lang="en-US" sz="16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Level Court</a:t>
            </a: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 rot="5400000" flipH="1" flipV="1">
            <a:off x="2172494" y="4533106"/>
            <a:ext cx="381000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rot="5400000" flipH="1" flipV="1">
            <a:off x="2172494" y="3771106"/>
            <a:ext cx="381000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rot="5400000" flipH="1" flipV="1">
            <a:off x="2182049" y="3151951"/>
            <a:ext cx="361890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1828800" y="2438400"/>
            <a:ext cx="1143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US" sz="1600" dirty="0" smtClean="0"/>
              <a:t>Supreme </a:t>
            </a:r>
          </a:p>
          <a:p>
            <a:pPr algn="ctr">
              <a:buNone/>
            </a:pPr>
            <a:r>
              <a:rPr lang="en-US" sz="1600" dirty="0" smtClean="0"/>
              <a:t>Court</a:t>
            </a:r>
            <a:endParaRPr lang="en-US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152400" y="6477000"/>
            <a:ext cx="3276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Copyright © 2012 by </a:t>
            </a:r>
            <a:r>
              <a:rPr lang="en-US" sz="1200" dirty="0" err="1" smtClean="0"/>
              <a:t>GoldenGate</a:t>
            </a:r>
            <a:r>
              <a:rPr lang="en-US" sz="1200" dirty="0" smtClean="0"/>
              <a:t> Lawyers</a:t>
            </a:r>
            <a:endParaRPr lang="en-US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3200"/>
            <a:ext cx="9144000" cy="106680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110AA6"/>
                </a:solidFill>
                <a:effectLst/>
              </a:rPr>
              <a:t>            THANK YOU!</a:t>
            </a:r>
            <a:endParaRPr lang="en-US" dirty="0">
              <a:solidFill>
                <a:srgbClr val="110AA6"/>
              </a:solidFill>
              <a:effectLst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410200" y="6324600"/>
            <a:ext cx="3733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 smtClean="0"/>
              <a:t>Copyright © 2012 by </a:t>
            </a:r>
            <a:r>
              <a:rPr lang="en-US" sz="1200" dirty="0" err="1" smtClean="0"/>
              <a:t>GoldenGate</a:t>
            </a:r>
            <a:r>
              <a:rPr lang="en-US" sz="1200" dirty="0" smtClean="0"/>
              <a:t> Lawyers</a:t>
            </a:r>
            <a:endParaRPr lang="en-US" sz="1200" dirty="0"/>
          </a:p>
        </p:txBody>
      </p:sp>
      <p:sp>
        <p:nvSpPr>
          <p:cNvPr id="7" name="TextBox 6"/>
          <p:cNvSpPr txBox="1"/>
          <p:nvPr/>
        </p:nvSpPr>
        <p:spPr>
          <a:xfrm>
            <a:off x="533400" y="1066800"/>
            <a:ext cx="7543800" cy="64633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dirty="0" smtClean="0"/>
              <a:t>Tim </a:t>
            </a:r>
            <a:r>
              <a:rPr lang="en-US" dirty="0" err="1" smtClean="0"/>
              <a:t>Meng</a:t>
            </a:r>
            <a:r>
              <a:rPr lang="en-US" dirty="0" smtClean="0"/>
              <a:t> named by Chambers and Partners as a leading International Arbitration Lawyer for 2011/2012;</a:t>
            </a:r>
          </a:p>
          <a:p>
            <a:pPr lvl="0"/>
            <a:endParaRPr lang="zh-CN" altLang="en-US" dirty="0" smtClean="0"/>
          </a:p>
          <a:p>
            <a:pPr lvl="0"/>
            <a:r>
              <a:rPr lang="en-US" dirty="0" smtClean="0"/>
              <a:t>Tim </a:t>
            </a:r>
            <a:r>
              <a:rPr lang="en-US" dirty="0" err="1" smtClean="0"/>
              <a:t>Meng</a:t>
            </a:r>
            <a:r>
              <a:rPr lang="en-US" dirty="0" smtClean="0"/>
              <a:t> and Linda Zhao named by Chambers and Partners as China’s leading International Intellectual Property Lawyers for 2011/2012;</a:t>
            </a:r>
            <a:endParaRPr lang="zh-CN" altLang="en-US" dirty="0" smtClean="0"/>
          </a:p>
          <a:p>
            <a:pPr lvl="0"/>
            <a:endParaRPr lang="en-US" dirty="0" smtClean="0"/>
          </a:p>
          <a:p>
            <a:pPr lvl="0"/>
            <a:r>
              <a:rPr lang="en-US" dirty="0" smtClean="0"/>
              <a:t>Named as a leading Intellectual Property Firm by Chambers and Partners for 2011/2012;</a:t>
            </a:r>
            <a:endParaRPr lang="zh-CN" altLang="en-US" dirty="0" smtClean="0"/>
          </a:p>
          <a:p>
            <a:pPr lvl="0"/>
            <a:endParaRPr lang="en-US" dirty="0" smtClean="0"/>
          </a:p>
          <a:p>
            <a:pPr lvl="0"/>
            <a:r>
              <a:rPr lang="en-US" dirty="0" smtClean="0"/>
              <a:t>Named as a leader in the field of Intellectual Property from 2008 through 2012 by Managing IP;</a:t>
            </a:r>
            <a:endParaRPr lang="zh-CN" altLang="en-US" dirty="0" smtClean="0"/>
          </a:p>
          <a:p>
            <a:pPr lvl="0"/>
            <a:endParaRPr lang="en-US" dirty="0" smtClean="0"/>
          </a:p>
          <a:p>
            <a:pPr lvl="0"/>
            <a:r>
              <a:rPr lang="en-US" dirty="0" smtClean="0"/>
              <a:t>Entrusted by the World Intellectual Property Organization (WIPO) in 2012 to perform a study on global laws relating to the video game industry;</a:t>
            </a:r>
            <a:endParaRPr lang="zh-CN" altLang="en-US" dirty="0" smtClean="0"/>
          </a:p>
          <a:p>
            <a:pPr lvl="0"/>
            <a:endParaRPr lang="en-US" dirty="0" smtClean="0"/>
          </a:p>
          <a:p>
            <a:pPr lvl="0"/>
            <a:r>
              <a:rPr lang="en-US" dirty="0" smtClean="0"/>
              <a:t>Tim </a:t>
            </a:r>
            <a:r>
              <a:rPr lang="en-US" dirty="0" err="1" smtClean="0"/>
              <a:t>Meng</a:t>
            </a:r>
            <a:r>
              <a:rPr lang="en-US" dirty="0" smtClean="0"/>
              <a:t> awarded Annual Arbitration Lawyer of 2011 by </a:t>
            </a:r>
            <a:r>
              <a:rPr lang="en-US" dirty="0" err="1" smtClean="0"/>
              <a:t>CorpINTL</a:t>
            </a:r>
            <a:r>
              <a:rPr lang="en-US" dirty="0" smtClean="0"/>
              <a:t>;</a:t>
            </a:r>
            <a:endParaRPr lang="zh-CN" altLang="en-US" dirty="0" smtClean="0"/>
          </a:p>
          <a:p>
            <a:pPr lvl="0"/>
            <a:r>
              <a:rPr lang="en-US" dirty="0" smtClean="0"/>
              <a:t>Selected as China’s Annual ADR Services by Global Legal Expert in 2011.</a:t>
            </a:r>
            <a:endParaRPr lang="zh-CN" altLang="en-US" dirty="0" smtClean="0"/>
          </a:p>
          <a:p>
            <a:pPr lvl="0"/>
            <a:endParaRPr lang="en-US" dirty="0" smtClean="0"/>
          </a:p>
          <a:p>
            <a:pPr lvl="0"/>
            <a:r>
              <a:rPr lang="en-US" dirty="0" smtClean="0"/>
              <a:t> </a:t>
            </a:r>
            <a:endParaRPr lang="zh-CN" altLang="en-US" dirty="0" smtClean="0"/>
          </a:p>
          <a:p>
            <a:pPr lvl="0"/>
            <a:endParaRPr lang="en-US" dirty="0" smtClean="0"/>
          </a:p>
          <a:p>
            <a:pPr lvl="0"/>
            <a:r>
              <a:rPr lang="en-US" dirty="0" smtClean="0"/>
              <a:t> </a:t>
            </a:r>
            <a:endParaRPr lang="zh-CN" altLang="en-US" dirty="0" smtClean="0"/>
          </a:p>
          <a:p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Rectangle 37"/>
          <p:cNvSpPr/>
          <p:nvPr/>
        </p:nvSpPr>
        <p:spPr>
          <a:xfrm>
            <a:off x="990600" y="1295400"/>
            <a:ext cx="7162800" cy="1219200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838200"/>
          </a:xfrm>
        </p:spPr>
        <p:txBody>
          <a:bodyPr/>
          <a:lstStyle/>
          <a:p>
            <a:r>
              <a:rPr lang="en-US" dirty="0" smtClean="0"/>
              <a:t>Internal Division of Chinese Courts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457200" y="3276600"/>
            <a:ext cx="1295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/>
              <a:t>Criminal Courts</a:t>
            </a:r>
            <a:endParaRPr lang="en-US" sz="2000" dirty="0"/>
          </a:p>
        </p:txBody>
      </p:sp>
      <p:sp>
        <p:nvSpPr>
          <p:cNvPr id="7" name="TextBox 6"/>
          <p:cNvSpPr txBox="1"/>
          <p:nvPr/>
        </p:nvSpPr>
        <p:spPr>
          <a:xfrm>
            <a:off x="3200400" y="3276600"/>
            <a:ext cx="990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/>
              <a:t>Civil Courts</a:t>
            </a:r>
            <a:endParaRPr lang="en-US" sz="2000" dirty="0"/>
          </a:p>
        </p:txBody>
      </p:sp>
      <p:sp>
        <p:nvSpPr>
          <p:cNvPr id="8" name="TextBox 7"/>
          <p:cNvSpPr txBox="1"/>
          <p:nvPr/>
        </p:nvSpPr>
        <p:spPr>
          <a:xfrm>
            <a:off x="4648200" y="3276600"/>
            <a:ext cx="1981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/>
              <a:t>Administrative Courts</a:t>
            </a:r>
            <a:endParaRPr lang="en-US" sz="2000" dirty="0"/>
          </a:p>
        </p:txBody>
      </p:sp>
      <p:sp>
        <p:nvSpPr>
          <p:cNvPr id="9" name="TextBox 8"/>
          <p:cNvSpPr txBox="1"/>
          <p:nvPr/>
        </p:nvSpPr>
        <p:spPr>
          <a:xfrm>
            <a:off x="7162800" y="3276600"/>
            <a:ext cx="1676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/>
              <a:t>Enforcement Courts</a:t>
            </a:r>
            <a:endParaRPr lang="en-US" sz="2000" dirty="0"/>
          </a:p>
        </p:txBody>
      </p:sp>
      <p:sp>
        <p:nvSpPr>
          <p:cNvPr id="10" name="Down Arrow 9"/>
          <p:cNvSpPr/>
          <p:nvPr/>
        </p:nvSpPr>
        <p:spPr>
          <a:xfrm rot="2700000">
            <a:off x="696076" y="3857433"/>
            <a:ext cx="131846" cy="51473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Down Arrow 11"/>
          <p:cNvSpPr/>
          <p:nvPr/>
        </p:nvSpPr>
        <p:spPr>
          <a:xfrm rot="18900000" flipH="1">
            <a:off x="1381878" y="3857434"/>
            <a:ext cx="131846" cy="51473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Down Arrow 15"/>
          <p:cNvSpPr/>
          <p:nvPr/>
        </p:nvSpPr>
        <p:spPr>
          <a:xfrm>
            <a:off x="3581400" y="4191000"/>
            <a:ext cx="152400" cy="12954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1752600" y="5486400"/>
            <a:ext cx="228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ambria" pitchFamily="18" charset="0"/>
              </a:rPr>
              <a:t>I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2667000" y="5486400"/>
            <a:ext cx="3810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ambria" pitchFamily="18" charset="0"/>
              </a:rPr>
              <a:t>II</a:t>
            </a:r>
            <a:endParaRPr lang="en-US" dirty="0">
              <a:latin typeface="Cambria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429000" y="5486400"/>
            <a:ext cx="45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ambria" pitchFamily="18" charset="0"/>
              </a:rPr>
              <a:t>III</a:t>
            </a:r>
            <a:endParaRPr lang="en-US" dirty="0">
              <a:latin typeface="Cambria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343400" y="5486400"/>
            <a:ext cx="45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ambria" pitchFamily="18" charset="0"/>
              </a:rPr>
              <a:t>IV</a:t>
            </a:r>
            <a:endParaRPr lang="en-US" dirty="0">
              <a:latin typeface="Cambria" pitchFamily="18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334000" y="5486400"/>
            <a:ext cx="381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ambria" pitchFamily="18" charset="0"/>
              </a:rPr>
              <a:t>V</a:t>
            </a:r>
            <a:endParaRPr lang="en-US" dirty="0">
              <a:latin typeface="Cambria" pitchFamily="18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0" y="4258270"/>
            <a:ext cx="1219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Cambria" pitchFamily="18" charset="0"/>
              </a:rPr>
              <a:t>I</a:t>
            </a:r>
          </a:p>
          <a:p>
            <a:pPr algn="ctr"/>
            <a:r>
              <a:rPr lang="en-US" dirty="0" smtClean="0"/>
              <a:t>Lighter</a:t>
            </a:r>
          </a:p>
          <a:p>
            <a:pPr algn="ctr"/>
            <a:r>
              <a:rPr lang="en-US" dirty="0" smtClean="0"/>
              <a:t>Offences</a:t>
            </a:r>
            <a:endParaRPr lang="en-US" dirty="0"/>
          </a:p>
        </p:txBody>
      </p:sp>
      <p:sp>
        <p:nvSpPr>
          <p:cNvPr id="28" name="Down Arrow 27"/>
          <p:cNvSpPr/>
          <p:nvPr/>
        </p:nvSpPr>
        <p:spPr>
          <a:xfrm>
            <a:off x="7848600" y="2590800"/>
            <a:ext cx="304800" cy="6858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Down Arrow 28"/>
          <p:cNvSpPr/>
          <p:nvPr/>
        </p:nvSpPr>
        <p:spPr>
          <a:xfrm>
            <a:off x="5486400" y="2590800"/>
            <a:ext cx="304800" cy="6858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Down Arrow 29"/>
          <p:cNvSpPr/>
          <p:nvPr/>
        </p:nvSpPr>
        <p:spPr>
          <a:xfrm>
            <a:off x="3505200" y="2590800"/>
            <a:ext cx="304800" cy="6858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Down Arrow 30"/>
          <p:cNvSpPr/>
          <p:nvPr/>
        </p:nvSpPr>
        <p:spPr>
          <a:xfrm>
            <a:off x="990600" y="2590800"/>
            <a:ext cx="304800" cy="6858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TextBox 31"/>
          <p:cNvSpPr txBox="1"/>
          <p:nvPr/>
        </p:nvSpPr>
        <p:spPr>
          <a:xfrm>
            <a:off x="1371600" y="5791200"/>
            <a:ext cx="1066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Family Issues</a:t>
            </a:r>
            <a:endParaRPr lang="en-US" dirty="0"/>
          </a:p>
        </p:txBody>
      </p:sp>
      <p:sp>
        <p:nvSpPr>
          <p:cNvPr id="34" name="TextBox 33"/>
          <p:cNvSpPr txBox="1"/>
          <p:nvPr/>
        </p:nvSpPr>
        <p:spPr>
          <a:xfrm>
            <a:off x="2286000" y="5791200"/>
            <a:ext cx="1066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Real</a:t>
            </a:r>
          </a:p>
          <a:p>
            <a:pPr algn="ctr"/>
            <a:r>
              <a:rPr lang="en-US" dirty="0" smtClean="0"/>
              <a:t>Estate</a:t>
            </a:r>
            <a:endParaRPr lang="en-US" dirty="0"/>
          </a:p>
        </p:txBody>
      </p:sp>
      <p:sp>
        <p:nvSpPr>
          <p:cNvPr id="35" name="TextBox 34"/>
          <p:cNvSpPr txBox="1"/>
          <p:nvPr/>
        </p:nvSpPr>
        <p:spPr>
          <a:xfrm>
            <a:off x="3124200" y="5791200"/>
            <a:ext cx="1143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Contract Disputes</a:t>
            </a:r>
            <a:endParaRPr lang="en-US" dirty="0"/>
          </a:p>
        </p:txBody>
      </p:sp>
      <p:sp>
        <p:nvSpPr>
          <p:cNvPr id="36" name="TextBox 35"/>
          <p:cNvSpPr txBox="1"/>
          <p:nvPr/>
        </p:nvSpPr>
        <p:spPr>
          <a:xfrm>
            <a:off x="4038600" y="5791200"/>
            <a:ext cx="1066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IP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4953000" y="5791200"/>
            <a:ext cx="1066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Foreign-</a:t>
            </a:r>
          </a:p>
          <a:p>
            <a:pPr algn="ctr"/>
            <a:r>
              <a:rPr lang="en-US" dirty="0" smtClean="0"/>
              <a:t>Related</a:t>
            </a:r>
          </a:p>
        </p:txBody>
      </p:sp>
      <p:sp>
        <p:nvSpPr>
          <p:cNvPr id="39" name="Down Arrow 38"/>
          <p:cNvSpPr/>
          <p:nvPr/>
        </p:nvSpPr>
        <p:spPr>
          <a:xfrm rot="2700000">
            <a:off x="2513828" y="3849535"/>
            <a:ext cx="163144" cy="193940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0" name="TextBox 39"/>
          <p:cNvSpPr txBox="1"/>
          <p:nvPr/>
        </p:nvSpPr>
        <p:spPr>
          <a:xfrm>
            <a:off x="1066800" y="4267200"/>
            <a:ext cx="1219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Cambria" pitchFamily="18" charset="0"/>
              </a:rPr>
              <a:t>II</a:t>
            </a:r>
          </a:p>
          <a:p>
            <a:pPr algn="ctr"/>
            <a:r>
              <a:rPr lang="en-US" dirty="0" smtClean="0"/>
              <a:t>Severe</a:t>
            </a:r>
          </a:p>
          <a:p>
            <a:pPr algn="ctr"/>
            <a:r>
              <a:rPr lang="en-US" dirty="0" smtClean="0"/>
              <a:t>Offences</a:t>
            </a:r>
            <a:endParaRPr lang="en-US" dirty="0"/>
          </a:p>
        </p:txBody>
      </p:sp>
      <p:sp>
        <p:nvSpPr>
          <p:cNvPr id="41" name="Down Arrow 40"/>
          <p:cNvSpPr/>
          <p:nvPr/>
        </p:nvSpPr>
        <p:spPr>
          <a:xfrm rot="1800000">
            <a:off x="3059895" y="4047991"/>
            <a:ext cx="144926" cy="150284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Down Arrow 41"/>
          <p:cNvSpPr/>
          <p:nvPr/>
        </p:nvSpPr>
        <p:spPr>
          <a:xfrm rot="19800000" flipH="1">
            <a:off x="4137269" y="4050360"/>
            <a:ext cx="144926" cy="150284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Down Arrow 42"/>
          <p:cNvSpPr/>
          <p:nvPr/>
        </p:nvSpPr>
        <p:spPr>
          <a:xfrm rot="18900000" flipH="1">
            <a:off x="4661465" y="3849535"/>
            <a:ext cx="163144" cy="193940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4" name="TextBox 53"/>
          <p:cNvSpPr txBox="1"/>
          <p:nvPr/>
        </p:nvSpPr>
        <p:spPr>
          <a:xfrm>
            <a:off x="1828800" y="1524000"/>
            <a:ext cx="5257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/>
              <a:t>Courts</a:t>
            </a:r>
            <a:endParaRPr lang="en-US" sz="3600" dirty="0"/>
          </a:p>
        </p:txBody>
      </p:sp>
      <p:sp>
        <p:nvSpPr>
          <p:cNvPr id="55" name="Rounded Rectangle 54"/>
          <p:cNvSpPr/>
          <p:nvPr/>
        </p:nvSpPr>
        <p:spPr>
          <a:xfrm>
            <a:off x="6096000" y="4038600"/>
            <a:ext cx="2819400" cy="259080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endParaRPr lang="en-US" b="1" dirty="0" smtClean="0"/>
          </a:p>
          <a:p>
            <a:pPr algn="ctr"/>
            <a:r>
              <a:rPr lang="en-US" b="1" dirty="0" smtClean="0"/>
              <a:t>Judges</a:t>
            </a:r>
          </a:p>
          <a:p>
            <a:pPr algn="ctr"/>
            <a:endParaRPr lang="en-US" dirty="0" smtClean="0"/>
          </a:p>
          <a:p>
            <a:pPr algn="ctr"/>
            <a:r>
              <a:rPr lang="en-US" dirty="0" smtClean="0"/>
              <a:t>There are three ranks </a:t>
            </a:r>
            <a:r>
              <a:rPr lang="en-US" smtClean="0"/>
              <a:t>of judges</a:t>
            </a:r>
            <a:r>
              <a:rPr lang="en-US" dirty="0" smtClean="0"/>
              <a:t>:</a:t>
            </a:r>
          </a:p>
          <a:p>
            <a:pPr algn="ctr"/>
            <a:endParaRPr lang="en-US" dirty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 Senior Judges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 Junior Judges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 Assistant Judges</a:t>
            </a:r>
          </a:p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endParaRPr lang="en-US" dirty="0"/>
          </a:p>
        </p:txBody>
      </p:sp>
      <p:sp>
        <p:nvSpPr>
          <p:cNvPr id="33" name="TextBox 32"/>
          <p:cNvSpPr txBox="1"/>
          <p:nvPr/>
        </p:nvSpPr>
        <p:spPr>
          <a:xfrm>
            <a:off x="0" y="6581001"/>
            <a:ext cx="3048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 smtClean="0"/>
              <a:t>Copyright © 2012 by </a:t>
            </a:r>
            <a:r>
              <a:rPr lang="en-US" sz="1200" dirty="0" err="1" smtClean="0"/>
              <a:t>GoldenGate</a:t>
            </a:r>
            <a:r>
              <a:rPr lang="en-US" sz="1200" dirty="0" smtClean="0"/>
              <a:t> Lawyers</a:t>
            </a:r>
            <a:endParaRPr lang="en-US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819400"/>
            <a:ext cx="8534400" cy="1069848"/>
          </a:xfrm>
        </p:spPr>
        <p:txBody>
          <a:bodyPr>
            <a:noAutofit/>
          </a:bodyPr>
          <a:lstStyle/>
          <a:p>
            <a:r>
              <a:rPr lang="en-US" b="1" dirty="0" smtClean="0"/>
              <a:t>COURSES OF ACTION WITHIN THE CHINESE LEGAL FRAMEWORK</a:t>
            </a:r>
            <a:endParaRPr lang="en-US" b="1" dirty="0"/>
          </a:p>
        </p:txBody>
      </p:sp>
      <p:sp>
        <p:nvSpPr>
          <p:cNvPr id="3" name="TextBox 2"/>
          <p:cNvSpPr txBox="1"/>
          <p:nvPr/>
        </p:nvSpPr>
        <p:spPr>
          <a:xfrm>
            <a:off x="5105400" y="6400800"/>
            <a:ext cx="3733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 smtClean="0"/>
              <a:t>Copyright © 2012 by </a:t>
            </a:r>
            <a:r>
              <a:rPr lang="en-US" sz="1200" dirty="0" err="1" smtClean="0"/>
              <a:t>GoldenGate</a:t>
            </a:r>
            <a:r>
              <a:rPr lang="en-US" sz="1200" dirty="0" smtClean="0"/>
              <a:t> Lawyers</a:t>
            </a:r>
            <a:endParaRPr lang="en-US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066800"/>
          </a:xfrm>
        </p:spPr>
        <p:txBody>
          <a:bodyPr/>
          <a:lstStyle/>
          <a:p>
            <a:r>
              <a:rPr lang="en-US" dirty="0" smtClean="0"/>
              <a:t>Initial Steps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74336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Upon discovering infringement and before proceeding with legal action, the initial steps should be undertaken:</a:t>
            </a:r>
          </a:p>
          <a:p>
            <a:endParaRPr lang="en-US" b="1" dirty="0" smtClean="0"/>
          </a:p>
          <a:p>
            <a:pPr marL="990600" lvl="1" indent="-533400">
              <a:buFont typeface="+mj-lt"/>
              <a:buAutoNum type="arabicPeriod"/>
            </a:pPr>
            <a:r>
              <a:rPr lang="en-US" altLang="zh-CN" dirty="0" smtClean="0">
                <a:solidFill>
                  <a:schemeClr val="accent2">
                    <a:lumMod val="75000"/>
                  </a:schemeClr>
                </a:solidFill>
                <a:ea typeface="宋体" pitchFamily="2" charset="-122"/>
              </a:rPr>
              <a:t>Warning Letter (Cease and Desist /C&amp;D Letter)</a:t>
            </a:r>
          </a:p>
          <a:p>
            <a:pPr marL="1371600" lvl="2" indent="-457200"/>
            <a:r>
              <a:rPr lang="en-US" altLang="zh-CN" sz="2000" i="1" dirty="0" smtClean="0">
                <a:solidFill>
                  <a:schemeClr val="accent1">
                    <a:lumMod val="75000"/>
                  </a:schemeClr>
                </a:solidFill>
                <a:ea typeface="宋体" pitchFamily="2" charset="-122"/>
              </a:rPr>
              <a:t>“Dear Infringer: my client has recently discovered that you have been engaging in IP infringement. You will cease these actions immediately or we will be forced to take legal action.”</a:t>
            </a:r>
          </a:p>
          <a:p>
            <a:pPr marL="813816" indent="-457200"/>
            <a:endParaRPr lang="en-US" altLang="zh-CN" sz="2200" dirty="0" smtClean="0">
              <a:ea typeface="宋体" pitchFamily="2" charset="-122"/>
            </a:endParaRPr>
          </a:p>
          <a:p>
            <a:pPr marL="1106424" lvl="1" indent="-457200"/>
            <a:r>
              <a:rPr lang="en-US" altLang="zh-CN" dirty="0" smtClean="0">
                <a:solidFill>
                  <a:schemeClr val="accent2">
                    <a:lumMod val="75000"/>
                  </a:schemeClr>
                </a:solidFill>
                <a:ea typeface="宋体" pitchFamily="2" charset="-122"/>
              </a:rPr>
              <a:t>Do C&amp;D letters work?</a:t>
            </a:r>
          </a:p>
          <a:p>
            <a:pPr marL="1377950" lvl="2" indent="-463550"/>
            <a:r>
              <a:rPr lang="en-US" altLang="zh-CN" sz="2000" dirty="0" smtClean="0">
                <a:solidFill>
                  <a:schemeClr val="accent1">
                    <a:lumMod val="75000"/>
                  </a:schemeClr>
                </a:solidFill>
                <a:ea typeface="宋体" pitchFamily="2" charset="-122"/>
              </a:rPr>
              <a:t>C&amp;D letter sent to a web site that is republishing your newsletter without attribution.</a:t>
            </a:r>
          </a:p>
          <a:p>
            <a:pPr marL="1377950" lvl="2" indent="-463550"/>
            <a:r>
              <a:rPr lang="en-US" altLang="zh-CN" sz="2000" dirty="0" smtClean="0">
                <a:solidFill>
                  <a:schemeClr val="accent1">
                    <a:lumMod val="75000"/>
                  </a:schemeClr>
                </a:solidFill>
                <a:ea typeface="宋体" pitchFamily="2" charset="-122"/>
              </a:rPr>
              <a:t>C&amp;D letter sent to a manufacturer of counterfeit DVD players.</a:t>
            </a:r>
          </a:p>
          <a:p>
            <a:pPr marL="1572768" lvl="2" indent="-457200">
              <a:buFont typeface="+mj-lt"/>
              <a:buAutoNum type="arabicPeriod"/>
            </a:pPr>
            <a:endParaRPr lang="en-US" altLang="zh-CN" sz="2000" dirty="0" smtClean="0">
              <a:ea typeface="宋体" pitchFamily="2" charset="-122"/>
            </a:endParaRPr>
          </a:p>
          <a:p>
            <a:pPr marL="990600" lvl="1" indent="-533400">
              <a:buFont typeface="+mj-lt"/>
              <a:buAutoNum type="arabicPeriod" startAt="2"/>
            </a:pPr>
            <a:r>
              <a:rPr lang="en-US" altLang="zh-CN" dirty="0" smtClean="0">
                <a:solidFill>
                  <a:schemeClr val="accent2">
                    <a:lumMod val="75000"/>
                  </a:schemeClr>
                </a:solidFill>
                <a:ea typeface="宋体" pitchFamily="2" charset="-122"/>
              </a:rPr>
              <a:t>Evidence Collection</a:t>
            </a:r>
          </a:p>
          <a:p>
            <a:pPr marL="1371600" lvl="2" indent="-457200"/>
            <a:r>
              <a:rPr lang="en-US" altLang="zh-CN" sz="2000" dirty="0" smtClean="0">
                <a:solidFill>
                  <a:schemeClr val="accent1">
                    <a:lumMod val="75000"/>
                  </a:schemeClr>
                </a:solidFill>
                <a:ea typeface="宋体" pitchFamily="2" charset="-122"/>
              </a:rPr>
              <a:t>Discovery options limited</a:t>
            </a:r>
          </a:p>
          <a:p>
            <a:pPr marL="1371600" lvl="2" indent="-457200"/>
            <a:r>
              <a:rPr lang="en-US" altLang="zh-CN" sz="2000" dirty="0" smtClean="0">
                <a:solidFill>
                  <a:schemeClr val="accent1">
                    <a:lumMod val="75000"/>
                  </a:schemeClr>
                </a:solidFill>
                <a:ea typeface="宋体" pitchFamily="2" charset="-122"/>
              </a:rPr>
              <a:t>Notarization/legalization</a:t>
            </a:r>
          </a:p>
          <a:p>
            <a:pPr marL="1371600" lvl="2" indent="-457200"/>
            <a:r>
              <a:rPr lang="en-US" altLang="zh-CN" sz="2000" dirty="0" smtClean="0">
                <a:solidFill>
                  <a:schemeClr val="accent1">
                    <a:lumMod val="75000"/>
                  </a:schemeClr>
                </a:solidFill>
                <a:ea typeface="宋体" pitchFamily="2" charset="-122"/>
              </a:rPr>
              <a:t>Using an investigator</a:t>
            </a:r>
          </a:p>
          <a:p>
            <a:pPr marL="1371600" lvl="2" indent="-457200"/>
            <a:endParaRPr lang="en-US" altLang="zh-CN" sz="1800" dirty="0" smtClean="0">
              <a:ea typeface="宋体" pitchFamily="2" charset="-122"/>
            </a:endParaRPr>
          </a:p>
          <a:p>
            <a:pPr marL="990600" lvl="1" indent="-533400"/>
            <a:r>
              <a:rPr lang="en-US" altLang="zh-CN" dirty="0" smtClean="0">
                <a:solidFill>
                  <a:schemeClr val="accent2">
                    <a:lumMod val="75000"/>
                  </a:schemeClr>
                </a:solidFill>
                <a:ea typeface="宋体" pitchFamily="2" charset="-122"/>
              </a:rPr>
              <a:t>Evidence Collection Problems</a:t>
            </a:r>
          </a:p>
          <a:p>
            <a:pPr marL="1371600" lvl="2" indent="-457200"/>
            <a:r>
              <a:rPr lang="en-US" altLang="zh-CN" sz="2000" dirty="0" smtClean="0">
                <a:solidFill>
                  <a:schemeClr val="accent1">
                    <a:lumMod val="75000"/>
                  </a:schemeClr>
                </a:solidFill>
                <a:ea typeface="宋体" pitchFamily="2" charset="-122"/>
              </a:rPr>
              <a:t>Primary piece of evidence is the purchase of  the infringing item</a:t>
            </a:r>
          </a:p>
          <a:p>
            <a:pPr marL="1371600" lvl="2" indent="-457200"/>
            <a:r>
              <a:rPr lang="en-US" altLang="zh-CN" sz="2000" dirty="0" smtClean="0">
                <a:solidFill>
                  <a:schemeClr val="accent1">
                    <a:lumMod val="75000"/>
                  </a:schemeClr>
                </a:solidFill>
                <a:ea typeface="宋体" pitchFamily="2" charset="-122"/>
              </a:rPr>
              <a:t>Bringing a notarial official along on a purchase</a:t>
            </a:r>
          </a:p>
          <a:p>
            <a:pPr marL="1371600" lvl="2" indent="-457200"/>
            <a:r>
              <a:rPr lang="en-US" altLang="zh-CN" sz="2000" dirty="0" smtClean="0">
                <a:solidFill>
                  <a:schemeClr val="accent1">
                    <a:lumMod val="75000"/>
                  </a:schemeClr>
                </a:solidFill>
                <a:ea typeface="宋体" pitchFamily="2" charset="-122"/>
              </a:rPr>
              <a:t>Difficulties in obtaining sales data</a:t>
            </a:r>
          </a:p>
          <a:p>
            <a:endParaRPr lang="en-US" b="1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5638800" y="6400800"/>
            <a:ext cx="3200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Copyright © 2012 by </a:t>
            </a:r>
            <a:r>
              <a:rPr lang="en-US" sz="1200" dirty="0" err="1" smtClean="0"/>
              <a:t>GoldenGate</a:t>
            </a:r>
            <a:r>
              <a:rPr lang="en-US" sz="1200" dirty="0" smtClean="0"/>
              <a:t> Lawyers</a:t>
            </a:r>
            <a:endParaRPr lang="en-US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Actions within the Legal Framework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76400"/>
            <a:ext cx="8229600" cy="4449763"/>
          </a:xfrm>
        </p:spPr>
        <p:txBody>
          <a:bodyPr>
            <a:normAutofit/>
          </a:bodyPr>
          <a:lstStyle/>
          <a:p>
            <a:r>
              <a:rPr lang="en-US" dirty="0" smtClean="0"/>
              <a:t>There are many options available for clients to take in order to protect one’s IP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These are not only limited to judicial actions</a:t>
            </a:r>
          </a:p>
          <a:p>
            <a:endParaRPr lang="en-US" dirty="0" smtClean="0"/>
          </a:p>
          <a:p>
            <a:r>
              <a:rPr lang="en-US" dirty="0" smtClean="0"/>
              <a:t>They fall under the following categories:</a:t>
            </a:r>
          </a:p>
          <a:p>
            <a:pPr lvl="1"/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Administrative Actions</a:t>
            </a:r>
          </a:p>
          <a:p>
            <a:pPr lvl="1"/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Civil Actions</a:t>
            </a:r>
          </a:p>
          <a:p>
            <a:pPr lvl="1"/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Criminal Actions</a:t>
            </a:r>
            <a:endParaRPr lang="en-US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715000" y="6400800"/>
            <a:ext cx="3200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Copyright © 2012 by </a:t>
            </a:r>
            <a:r>
              <a:rPr lang="en-US" sz="1200" dirty="0" err="1" smtClean="0"/>
              <a:t>GoldenGate</a:t>
            </a:r>
            <a:r>
              <a:rPr lang="en-US" sz="1200" dirty="0" smtClean="0"/>
              <a:t> Lawyers</a:t>
            </a:r>
            <a:endParaRPr lang="en-US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066800"/>
          </a:xfrm>
        </p:spPr>
        <p:txBody>
          <a:bodyPr/>
          <a:lstStyle/>
          <a:p>
            <a:r>
              <a:rPr lang="en-US" dirty="0" smtClean="0"/>
              <a:t>Factors to Consider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1054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There are many factors to consider before selecting which course of action to take:</a:t>
            </a:r>
          </a:p>
          <a:p>
            <a:pPr marL="971550" lvl="1" indent="-457200"/>
            <a:r>
              <a:rPr lang="en-US" altLang="zh-CN" sz="2200" dirty="0" smtClean="0">
                <a:solidFill>
                  <a:schemeClr val="accent2">
                    <a:lumMod val="75000"/>
                  </a:schemeClr>
                </a:solidFill>
                <a:ea typeface="宋体" pitchFamily="2" charset="-122"/>
              </a:rPr>
              <a:t>Time</a:t>
            </a:r>
          </a:p>
          <a:p>
            <a:pPr marL="971550" lvl="1" indent="-457200"/>
            <a:r>
              <a:rPr lang="en-US" altLang="zh-CN" sz="2200" dirty="0" smtClean="0">
                <a:solidFill>
                  <a:schemeClr val="accent2">
                    <a:lumMod val="75000"/>
                  </a:schemeClr>
                </a:solidFill>
                <a:ea typeface="宋体" pitchFamily="2" charset="-122"/>
              </a:rPr>
              <a:t>Cost</a:t>
            </a:r>
          </a:p>
          <a:p>
            <a:pPr marL="971550" lvl="1" indent="-457200"/>
            <a:r>
              <a:rPr lang="en-US" altLang="zh-CN" sz="2200" dirty="0" smtClean="0">
                <a:solidFill>
                  <a:schemeClr val="accent2">
                    <a:lumMod val="75000"/>
                  </a:schemeClr>
                </a:solidFill>
                <a:ea typeface="宋体" pitchFamily="2" charset="-122"/>
              </a:rPr>
              <a:t>Geography</a:t>
            </a:r>
          </a:p>
          <a:p>
            <a:pPr marL="971550" lvl="1" indent="-457200"/>
            <a:r>
              <a:rPr lang="en-US" altLang="zh-CN" sz="2200" dirty="0" smtClean="0">
                <a:solidFill>
                  <a:schemeClr val="accent2">
                    <a:lumMod val="75000"/>
                  </a:schemeClr>
                </a:solidFill>
                <a:ea typeface="宋体" pitchFamily="2" charset="-122"/>
              </a:rPr>
              <a:t>Identity of infringer(s)</a:t>
            </a:r>
          </a:p>
          <a:p>
            <a:pPr marL="971550" lvl="1" indent="-457200"/>
            <a:r>
              <a:rPr lang="en-US" altLang="zh-CN" sz="2200" dirty="0" smtClean="0">
                <a:solidFill>
                  <a:schemeClr val="accent2">
                    <a:lumMod val="75000"/>
                  </a:schemeClr>
                </a:solidFill>
                <a:ea typeface="宋体" pitchFamily="2" charset="-122"/>
              </a:rPr>
              <a:t>Remedies</a:t>
            </a:r>
          </a:p>
          <a:p>
            <a:pPr marL="971550" lvl="1" indent="-457200"/>
            <a:r>
              <a:rPr lang="en-US" altLang="zh-CN" sz="2200" dirty="0" smtClean="0">
                <a:solidFill>
                  <a:schemeClr val="accent2">
                    <a:lumMod val="75000"/>
                  </a:schemeClr>
                </a:solidFill>
                <a:ea typeface="宋体" pitchFamily="2" charset="-122"/>
              </a:rPr>
              <a:t>Strength of evidence</a:t>
            </a:r>
          </a:p>
          <a:p>
            <a:pPr marL="971550" lvl="1" indent="-457200"/>
            <a:r>
              <a:rPr lang="en-US" altLang="zh-CN" sz="2200" dirty="0" smtClean="0">
                <a:solidFill>
                  <a:schemeClr val="accent2">
                    <a:lumMod val="75000"/>
                  </a:schemeClr>
                </a:solidFill>
                <a:ea typeface="宋体" pitchFamily="2" charset="-122"/>
              </a:rPr>
              <a:t>Available legal theories</a:t>
            </a:r>
          </a:p>
          <a:p>
            <a:pPr marL="971550" lvl="1" indent="-457200"/>
            <a:endParaRPr lang="en-US" dirty="0" smtClean="0"/>
          </a:p>
          <a:p>
            <a:r>
              <a:rPr lang="en-US" dirty="0" smtClean="0"/>
              <a:t>By far, Administrative actions are much easier, but less punitive</a:t>
            </a:r>
          </a:p>
          <a:p>
            <a:endParaRPr lang="en-US" dirty="0" smtClean="0"/>
          </a:p>
          <a:p>
            <a:r>
              <a:rPr lang="en-US" dirty="0" smtClean="0"/>
              <a:t>While Criminal Actions often require strong evidence and lengthier time periods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5715000" y="6400800"/>
            <a:ext cx="3124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Copyright © 2012 by </a:t>
            </a:r>
            <a:r>
              <a:rPr lang="en-US" sz="1200" dirty="0" err="1" smtClean="0"/>
              <a:t>GoldenGate</a:t>
            </a:r>
            <a:r>
              <a:rPr lang="en-US" sz="1200" dirty="0" smtClean="0"/>
              <a:t> Lawyers</a:t>
            </a:r>
            <a:endParaRPr lang="en-US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Urban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Urban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Urban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756</TotalTime>
  <Words>2641</Words>
  <Application>Microsoft Macintosh PowerPoint</Application>
  <PresentationFormat>On-screen Show (4:3)</PresentationFormat>
  <Paragraphs>468</Paragraphs>
  <Slides>40</Slides>
  <Notes>2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40</vt:i4>
      </vt:variant>
    </vt:vector>
  </HeadingPairs>
  <TitlesOfParts>
    <vt:vector size="41" baseType="lpstr">
      <vt:lpstr>Urban</vt:lpstr>
      <vt:lpstr>IP Protection Tips in China</vt:lpstr>
      <vt:lpstr>A BRIEF OVERVIEW OF THE CHINESE LEGAL SYSTEM</vt:lpstr>
      <vt:lpstr>Chinese Legal Structures</vt:lpstr>
      <vt:lpstr>The Chinese Court System </vt:lpstr>
      <vt:lpstr>Internal Division of Chinese Courts</vt:lpstr>
      <vt:lpstr>COURSES OF ACTION WITHIN THE CHINESE LEGAL FRAMEWORK</vt:lpstr>
      <vt:lpstr>Initial Steps</vt:lpstr>
      <vt:lpstr>Actions within the Legal Framework</vt:lpstr>
      <vt:lpstr>Factors to Consider</vt:lpstr>
      <vt:lpstr>Administrative Actions</vt:lpstr>
      <vt:lpstr>Results of Administrative Actions</vt:lpstr>
      <vt:lpstr>Administrative Agencies</vt:lpstr>
      <vt:lpstr>Civil Actions</vt:lpstr>
      <vt:lpstr>Undertaking a Civil Suit</vt:lpstr>
      <vt:lpstr>Undertaking a Civil Suit</vt:lpstr>
      <vt:lpstr>Criminal Actions</vt:lpstr>
      <vt:lpstr>COMMON IP ISSUES IN CHINA</vt:lpstr>
      <vt:lpstr>Trademarks in China</vt:lpstr>
      <vt:lpstr>Trademark Issues</vt:lpstr>
      <vt:lpstr>Trademark Strategies</vt:lpstr>
      <vt:lpstr>Patents in China</vt:lpstr>
      <vt:lpstr>Patent Issues</vt:lpstr>
      <vt:lpstr>Copyrights in China</vt:lpstr>
      <vt:lpstr>Copyright Strategies</vt:lpstr>
      <vt:lpstr>Unfair Competition in China</vt:lpstr>
      <vt:lpstr>Unfair Competition Strategies</vt:lpstr>
      <vt:lpstr>TIPS ON HOW TO PROTECT YOUR IP</vt:lpstr>
      <vt:lpstr>IP Registration</vt:lpstr>
      <vt:lpstr>Internal Measures</vt:lpstr>
      <vt:lpstr>Monitoring and Control</vt:lpstr>
      <vt:lpstr>Slide 31</vt:lpstr>
      <vt:lpstr>Enforcement Strategies</vt:lpstr>
      <vt:lpstr>Recent Notable Cases</vt:lpstr>
      <vt:lpstr>BMW Rocket Imagery Case</vt:lpstr>
      <vt:lpstr>Slide 35</vt:lpstr>
      <vt:lpstr>Slide 36</vt:lpstr>
      <vt:lpstr>BMW Rocket Imagery Case</vt:lpstr>
      <vt:lpstr>iPad Naming Case</vt:lpstr>
      <vt:lpstr>iPad Naming Case</vt:lpstr>
      <vt:lpstr>            THANK YOU!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IP Protection Tips in China</dc:title>
  <dc:creator>golden</dc:creator>
  <cp:lastModifiedBy>Kenneth Mayers</cp:lastModifiedBy>
  <cp:revision>201</cp:revision>
  <dcterms:created xsi:type="dcterms:W3CDTF">2012-08-31T06:21:05Z</dcterms:created>
  <dcterms:modified xsi:type="dcterms:W3CDTF">2012-08-31T06:21:25Z</dcterms:modified>
</cp:coreProperties>
</file>