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  <p:sldMasterId id="2147483744" r:id="rId2"/>
    <p:sldMasterId id="2147483753" r:id="rId3"/>
    <p:sldMasterId id="2147483800" r:id="rId4"/>
    <p:sldMasterId id="2147483964" r:id="rId5"/>
    <p:sldMasterId id="2147483976" r:id="rId6"/>
  </p:sldMasterIdLst>
  <p:notesMasterIdLst>
    <p:notesMasterId r:id="rId14"/>
  </p:notesMasterIdLst>
  <p:handoutMasterIdLst>
    <p:handoutMasterId r:id="rId15"/>
  </p:handoutMasterIdLst>
  <p:sldIdLst>
    <p:sldId id="286" r:id="rId7"/>
    <p:sldId id="287" r:id="rId8"/>
    <p:sldId id="288" r:id="rId9"/>
    <p:sldId id="281" r:id="rId10"/>
    <p:sldId id="282" r:id="rId11"/>
    <p:sldId id="284" r:id="rId12"/>
    <p:sldId id="28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Objects="1">
      <p:cViewPr>
        <p:scale>
          <a:sx n="120" d="100"/>
          <a:sy n="120" d="100"/>
        </p:scale>
        <p:origin x="92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AC6CD0-5A57-A24B-B878-0D85F1CCEE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0AC52-BE21-F843-974D-6FD4CB3FA3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130C88-6B98-2948-B6F7-414BEAD1350B}" type="datetime1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7CB75-3D60-164D-898A-FE2C81B063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3B337-4F77-FB40-9978-897D5B1C29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FABD25-BD8A-DF43-B196-36CC223B9B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7F7CEC-40D6-844D-A6D8-00970B7535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C7BF7-8684-664F-A4F3-B16B767A13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18DBF9-7042-134C-A656-6A5DC5C5FFAD}" type="datetime1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85FE003-4C10-F04E-BE42-8751018FD4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7145BA-A622-ED46-9980-6987A66F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55F0F-280D-BC44-AE00-F5DFB17AAE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1B2DA-7C51-F04A-9B6B-EE13DA61C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D8FE38-2097-8F4F-8ED4-A830B7BB0F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38A77560-7063-2841-891D-BAA521560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77E1499A-C083-384F-AC90-FB8B601DC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44EDE9B-6904-3F45-998C-23967ABCD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E1CF98-859E-6042-B774-D572364F5D79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B2DCA062-1F95-5A4F-A394-7A128FFD1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2C9EE94B-C5CA-004A-8FDB-0681EC88D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F1E497E8-C11C-0E4F-8E32-13850AB07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AE62B7-CB21-0549-9D39-6DB07E84427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534400" cy="1470025"/>
          </a:xfrm>
        </p:spPr>
        <p:txBody>
          <a:bodyPr/>
          <a:lstStyle>
            <a:lvl1pPr algn="ctr">
              <a:defRPr>
                <a:solidFill>
                  <a:srgbClr val="0D2379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10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8A58FC-A725-3348-B016-830713F31EB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76200" dist="63500" dir="5400000" rotWithShape="0">
              <a:srgbClr val="808080">
                <a:alpha val="8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8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4EFD-0DF0-104F-BEAD-90592175A30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76200" dist="63500" dir="5400000" rotWithShape="0">
              <a:srgbClr val="808080">
                <a:alpha val="8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92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757-BAB7-1547-9A36-888AE13961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76200" dist="63500" dir="5400000" rotWithShape="0">
              <a:srgbClr val="808080">
                <a:alpha val="8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6B78EB-A104-7C48-922A-EAB531C6C74B}"/>
              </a:ext>
            </a:extLst>
          </p:cNvPr>
          <p:cNvSpPr/>
          <p:nvPr userDrawn="1"/>
        </p:nvSpPr>
        <p:spPr>
          <a:xfrm>
            <a:off x="2590800" y="6573838"/>
            <a:ext cx="335280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88991F-42B7-B64B-ADCD-9400F9D52FB8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459B06-59CF-CE4C-AB4B-FAAD08BAF686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108B8-A975-9943-AD88-39D7E1458ED8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074EF-DD88-AB49-99DC-2AFC948A3DE4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8A57C1-5F77-CB4D-944A-173D3D1FEBA5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>
            <a:extLst>
              <a:ext uri="{FF2B5EF4-FFF2-40B4-BE49-F238E27FC236}">
                <a16:creationId xmlns:a16="http://schemas.microsoft.com/office/drawing/2014/main" id="{11B04274-B93C-6B42-A611-53999F182A14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>
            <a:extLst>
              <a:ext uri="{FF2B5EF4-FFF2-40B4-BE49-F238E27FC236}">
                <a16:creationId xmlns:a16="http://schemas.microsoft.com/office/drawing/2014/main" id="{7032D9CF-0A9E-FE44-B2C1-46E215B19B64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98D91A-A0EF-1F42-A94D-31903E502182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5E383E-BC5A-AD4E-843D-679CC52ED475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8BAAE0-CBB1-404C-959A-4C30CB7F0020}"/>
              </a:ext>
            </a:extLst>
          </p:cNvPr>
          <p:cNvSpPr/>
          <p:nvPr userDrawn="1"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0567E1-1BA2-4349-A7A1-091CB4C5A93E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022C9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3ED671F0-091B-A341-9AB6-A6FAA57FB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/>
            </a:lvl1pPr>
          </a:lstStyle>
          <a:p>
            <a:fld id="{AAEF50CB-D0DC-AD47-B747-6BC7DD6EA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5478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78C4F-43BB-0E44-A1F4-7EFC206C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74E7B697-20CF-604B-A1C4-7DE18668A706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3FF37-7277-6243-A15F-738673FE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E900-BF8F-ED4F-9B92-30A3EA52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827BB-428E-4042-A799-7572A2A27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8145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F7901-8335-2B47-B0ED-361A1CF1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3EA991ED-5263-7A45-81FC-227A22C82E1C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C56FB-C33D-1B4E-8890-865B8A6D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7C159-99F0-F242-9DDD-6292B630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2BDCE-B68A-D944-9A75-3B91BE7C6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438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9C06D-CA03-B64D-A078-6FEA9FB0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7D8F9272-CF92-E14B-BBE8-D7C179AD6CBC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5F730-033B-6C45-97D2-819F7FAA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9C01B-2D44-A049-A68D-01D138E2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316C4-C906-524A-B808-C37197BA3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5076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7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id="{B9084483-86AD-C949-B7E3-A6400EB0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BE27FF45-610E-BD4C-B27D-4F598385F0E6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913F044A-42B4-5F4C-8FC7-B0BC4B230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64A002-4F35-FD4D-A788-0C24BA079E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id="{92D1C18C-8F81-E14E-8956-026FF171A2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35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C5C1C-9F0D-914F-8A60-1D043389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4A22CB9F-E469-9749-AAE9-9E2EDE2E4918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12A25-18C2-8E4C-95C2-E62431AA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0107B-AEF5-9E4F-A642-3193C19A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9B248-B14C-CA4A-94B5-959AF180B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9800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E28B8-1FA5-2F41-8953-5BD99224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04881C16-3781-7945-86B1-DEDA423A6857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E05171-09A5-624C-BBCD-097B201A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0B65F-5085-294B-83BC-5B4A0FA2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72EFD-F424-D64F-8F29-BE3C07C5D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513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523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56972-17EF-124F-B4C8-47DD4672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84A237F7-BAD4-E34F-AAEA-266683747E49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59141-61A0-3745-957F-BB724135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90D3A-C7BA-AE44-9C82-743430A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9FF99-1201-D243-B7AF-4D1159DB4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3006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6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91717-500D-8B41-81E2-D3BA472B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73590576-AE03-444B-B7BC-38AE450C202D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9E951-6B4E-2942-8754-9F8E0BD3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4474-B956-DA45-8A12-308A2805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8654-5B14-904A-8A3F-E1249EA47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513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7A4FE-3700-7F4B-B3DE-EC226CD8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79312241-0D9D-CA4A-811D-5899C2FCC061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FEEEE-4B58-AC40-869F-0809F1B9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D010D-9057-2741-8D1B-64150E0F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90197-B745-E14E-ADEE-5FC4DC5C6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3202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C293-8042-754E-8C7A-8EC43901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A756EAE7-C8AB-5249-88B6-74064A00C084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9C071-7FDE-A249-889C-AC259EC4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A7B3-DFD9-0045-8B91-AA59AF8D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9E78F-DE64-0646-86A7-6743E15A0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2509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8A463A-C1E6-EA4E-A3E8-3D2CCBD8445E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20001-CD93-9E49-A5A2-B47B89DADB5D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4EB4F-5DA9-BD45-9575-A8CE9CFC96C2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75ECA-25AC-9949-ABBC-DE55A62E4B68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840C62-ED67-AF43-898A-4305E4E0D201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>
            <a:extLst>
              <a:ext uri="{FF2B5EF4-FFF2-40B4-BE49-F238E27FC236}">
                <a16:creationId xmlns:a16="http://schemas.microsoft.com/office/drawing/2014/main" id="{CC0FEFB1-56A2-C84E-961B-1055F32A6A52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>
            <a:extLst>
              <a:ext uri="{FF2B5EF4-FFF2-40B4-BE49-F238E27FC236}">
                <a16:creationId xmlns:a16="http://schemas.microsoft.com/office/drawing/2014/main" id="{8F3E7410-12DD-F04B-88C8-7417A2B48836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33ADDC-5ED4-A442-8784-735A00182EFD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16DF30-3B34-E044-B675-9573923A2E9B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561737-7D92-A74E-835F-115828E6E5C3}"/>
              </a:ext>
            </a:extLst>
          </p:cNvPr>
          <p:cNvSpPr/>
          <p:nvPr userDrawn="1"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5AEB34-2A3B-5340-89BC-C36F8DD66158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022C9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026816B9-10D4-9A41-893A-D08D31EBA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/>
            </a:lvl1pPr>
          </a:lstStyle>
          <a:p>
            <a:fld id="{514EF1BC-4EEA-B44A-844A-61B422E8A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415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72FCC-E7CB-1146-8DE7-4BEFF8E1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E995423F-E8C9-0847-8CE0-6E8392F9F5AE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E1780-32CF-194A-9790-8151A351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390AD-1DB1-EC4F-BF8D-9E81624D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2EE02-6506-0648-BE87-592DBD25C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660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71DE8-5908-7941-92D2-46F70901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0769EF48-3B05-F844-8B93-748A0833C3C9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97AE8-A59F-7E4C-A095-6F9FD480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15D6D-AFC1-A348-A488-4A7E85B7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0B344-F6BE-4B48-9687-4303C0BBA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0402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CE94E-557F-1841-A96A-F098CBE4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950F379C-686A-7D4C-9707-9CEEA661E73A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0088A-24D9-C748-B3AF-7AA0B94F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D8F77-1B4C-C545-A988-BA524B24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35B9E-3CEB-3B43-B065-40EAF8177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4882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id="{AD2BB1A0-928D-C348-BACE-64B44687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4B82A350-16CA-9D4A-B923-34EB59F162AD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874D4BE8-B610-FA4A-8E6C-CF1D999F0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2ECE60-7CCE-3E41-BF83-6DD4596C87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id="{A8C49E31-51EC-C54F-B6E0-27C0195199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97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44683-E553-724C-AE31-D7EB4D28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06D59A6A-C1E7-B144-BDCE-24B1CEA953DD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1789D-928A-F945-9B30-756BC2C3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8DD56-EF14-BC42-A8F9-98B2E38D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10770-EE5B-6C46-9949-D723415C0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9004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615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0224A-A5A7-B241-87CB-C739D62A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2F7DB61D-650E-0140-925A-400FB4A37B08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93DD9-6FDC-7942-987D-0C026F6F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5430D-505A-3A4D-B089-E5DBBC07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DC82C-876E-854A-8DE2-2C4189A1D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7487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208DB-2F1B-F043-A15D-D94EAAC0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C9724637-FC6F-B84C-92B6-10832BB8D4AA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9205B-1EE2-1846-ACE7-B651FB9FA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028B2-340C-0849-BD8B-A4FCCD7E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06E28-D564-E847-877D-C4B09268D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894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5B79B-7AE8-FF48-9EEC-06102368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068729B7-749C-5149-B5FC-8E4EFA2F7C7C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B5252-65A4-6241-9C7D-8FD2DDF5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29BF7-DA67-C44B-A857-C7329EA5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F33EF-AF99-8145-A0B0-A5C5006BF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2961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1AC34-039E-7C48-AE22-8956BAF4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95882399-3FDA-5340-BE41-85622A0D8A2E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F2235-6725-BC43-A51F-41C57537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40904-D408-0248-B2B0-97CEF706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A6F9B-A991-E249-93E4-EC09CEB8C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83909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A3B6B-29A8-114C-AE5D-40FD8FE2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Georgia" panose="02040502050405020303" pitchFamily="18" charset="0"/>
              </a:defRPr>
            </a:lvl1pPr>
          </a:lstStyle>
          <a:p>
            <a:fld id="{DD0EEF27-FA94-CE4E-AF3F-7AF56C03FB41}" type="datetimeFigureOut">
              <a:rPr lang="en-US" altLang="en-US"/>
              <a:pPr/>
              <a:t>3/13/19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3A3A6-55FC-4343-8FF6-7CF38BB8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87D98-2213-5C41-958E-1750EFC8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D6B68-6135-1549-B485-E441FC546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4315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022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21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3820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2379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8382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F62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94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9342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00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69BAC07-07DB-3740-B52C-F27A335E0CC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76200" dist="63500" dir="5400000" rotWithShape="0">
              <a:srgbClr val="808080">
                <a:alpha val="8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42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4B1B6E-F001-E14B-A9C7-3E0F2C960FA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76200" dist="63500" dir="5400000" rotWithShape="0">
              <a:srgbClr val="808080">
                <a:alpha val="8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8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2BD84C-4F4A-624C-9F86-6933580170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BB5339-C415-0D42-8B2E-482F9F1432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047CE-9FD2-9D45-A1C5-485CDFCBDB07}"/>
              </a:ext>
            </a:extLst>
          </p:cNvPr>
          <p:cNvSpPr/>
          <p:nvPr userDrawn="1"/>
        </p:nvSpPr>
        <p:spPr>
          <a:xfrm>
            <a:off x="2590800" y="6573838"/>
            <a:ext cx="335280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127000" dist="38100" dir="5400000">
              <a:srgbClr val="000000">
                <a:alpha val="47000"/>
              </a:srgbClr>
            </a:outerShdw>
          </a:effectLst>
          <a:latin typeface="Arial"/>
          <a:ea typeface="ＭＳ Ｐゴシック" pitchFamily="-111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>
            <a:extLst>
              <a:ext uri="{FF2B5EF4-FFF2-40B4-BE49-F238E27FC236}">
                <a16:creationId xmlns:a16="http://schemas.microsoft.com/office/drawing/2014/main" id="{FD107944-66D4-4D43-8FF8-503E8C5312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977F501-4B0B-5A41-940A-F459F445E7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A63BA8-FE5B-3046-AD1A-2EB0C86F994E}"/>
              </a:ext>
            </a:extLst>
          </p:cNvPr>
          <p:cNvSpPr txBox="1"/>
          <p:nvPr/>
        </p:nvSpPr>
        <p:spPr>
          <a:xfrm>
            <a:off x="7085013" y="6573838"/>
            <a:ext cx="3049587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0000"/>
                </a:solidFill>
              </a:rPr>
              <a:t>The Appleton Group © 2010</a:t>
            </a:r>
          </a:p>
          <a:p>
            <a:pPr eaLnBrk="1" hangingPunct="1"/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50800" dist="63500" dir="5400000">
              <a:srgbClr val="000000">
                <a:alpha val="43000"/>
              </a:srgbClr>
            </a:outerShdw>
          </a:effectLst>
          <a:latin typeface="Arial"/>
          <a:ea typeface="ＭＳ Ｐゴシック" pitchFamily="-111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2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>
            <a:extLst>
              <a:ext uri="{FF2B5EF4-FFF2-40B4-BE49-F238E27FC236}">
                <a16:creationId xmlns:a16="http://schemas.microsoft.com/office/drawing/2014/main" id="{FB00F1C5-2318-5B4F-8BF7-458DB2A82B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D2379"/>
          </a:solidFill>
          <a:latin typeface="Arial"/>
          <a:ea typeface="ＭＳ Ｐゴシック" pitchFamily="-11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2379"/>
          </a:solidFill>
          <a:latin typeface="Arial" pitchFamily="-112" charset="0"/>
          <a:ea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2379"/>
          </a:solidFill>
          <a:latin typeface="Arial" pitchFamily="-112" charset="0"/>
          <a:ea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2379"/>
          </a:solidFill>
          <a:latin typeface="Arial" pitchFamily="-112" charset="0"/>
          <a:ea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2379"/>
          </a:solidFill>
          <a:latin typeface="Arial" pitchFamily="-112" charset="0"/>
          <a:ea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0D2379"/>
          </a:solidFill>
          <a:latin typeface="Arial" pitchFamily="-112" charset="0"/>
          <a:ea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0D2379"/>
          </a:solidFill>
          <a:latin typeface="Arial" pitchFamily="-112" charset="0"/>
          <a:ea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0D2379"/>
          </a:solidFill>
          <a:latin typeface="Arial" pitchFamily="-112" charset="0"/>
          <a:ea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0D2379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2379"/>
          </a:solidFill>
          <a:latin typeface="Arial"/>
          <a:ea typeface="ＭＳ Ｐゴシック" pitchFamily="-11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0D2379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2379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D2379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0D2379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7D64633E-8A83-DD4F-AA13-AE09C38C6C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D8AF36AD-D06F-674B-8689-6300A3DD3D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61132-5B05-9742-8FDE-739F344F8E12}"/>
              </a:ext>
            </a:extLst>
          </p:cNvPr>
          <p:cNvSpPr txBox="1"/>
          <p:nvPr userDrawn="1"/>
        </p:nvSpPr>
        <p:spPr>
          <a:xfrm>
            <a:off x="508000" y="6573838"/>
            <a:ext cx="3049588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0000"/>
                </a:solidFill>
              </a:rPr>
              <a:t>The Appleton Group © 2010</a:t>
            </a:r>
          </a:p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2379"/>
          </a:solidFill>
          <a:latin typeface="Arial" charset="0"/>
          <a:ea typeface="ＭＳ Ｐゴシック" pitchFamily="-111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2379"/>
          </a:solidFill>
          <a:latin typeface="Arial" charset="0"/>
          <a:ea typeface="ＭＳ Ｐゴシック" pitchFamily="-111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2379"/>
          </a:solidFill>
          <a:latin typeface="Arial" charset="0"/>
          <a:ea typeface="ＭＳ Ｐゴシック" pitchFamily="-111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2379"/>
          </a:solidFill>
          <a:latin typeface="Arial" charset="0"/>
          <a:ea typeface="ＭＳ Ｐゴシック" pitchFamily="-111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D2379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0D2379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203FC6D-A78E-5C49-8DAE-5CD65CFE426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DF307D-1FE1-EA40-99B8-1550C9159823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22C9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539D57-6EE6-8F4B-976F-9CDB8E4A62BF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87E09A-2EDF-7F47-AB7B-BAFDC0D372C9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66FBBF-CAA3-7C41-8F09-4C40D4B9888F}"/>
              </a:ext>
            </a:extLst>
          </p:cNvPr>
          <p:cNvSpPr/>
          <p:nvPr userDrawn="1"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D2CFFB30-DBFD-6C47-BC53-179A86AE5DE9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3DC8DB36-5139-694D-B2BA-3BF66101E747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49" name="Title Placeholder 21">
            <a:extLst>
              <a:ext uri="{FF2B5EF4-FFF2-40B4-BE49-F238E27FC236}">
                <a16:creationId xmlns:a16="http://schemas.microsoft.com/office/drawing/2014/main" id="{520CD555-75EE-D440-B427-374E495392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9688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50" name="Text Placeholder 12">
            <a:extLst>
              <a:ext uri="{FF2B5EF4-FFF2-40B4-BE49-F238E27FC236}">
                <a16:creationId xmlns:a16="http://schemas.microsoft.com/office/drawing/2014/main" id="{07F9FE1E-5D3D-AC46-94CC-EE8D6F0A4E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09738"/>
            <a:ext cx="82296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3444165-E861-2C44-8B3F-EAF867CA1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9953406B-A9FE-6B44-BD29-F0B19DA888F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52" name="Picture 19">
            <a:extLst>
              <a:ext uri="{FF2B5EF4-FFF2-40B4-BE49-F238E27FC236}">
                <a16:creationId xmlns:a16="http://schemas.microsoft.com/office/drawing/2014/main" id="{4EAF6D75-2E8F-8E4B-A6C3-5B3DE2DB46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6571"/>
          <a:stretch/>
        </p:blipFill>
        <p:spPr bwMode="auto">
          <a:xfrm>
            <a:off x="5657852" y="6418262"/>
            <a:ext cx="3028948" cy="32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3BD35671-23F1-6A4F-9BE5-37707B971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6079" t="-6460" r="21028" b="66469"/>
          <a:stretch/>
        </p:blipFill>
        <p:spPr bwMode="auto">
          <a:xfrm>
            <a:off x="304800" y="6467988"/>
            <a:ext cx="2160104" cy="2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22C9A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22C9A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rgbClr val="008000"/>
          </a:solidFill>
          <a:latin typeface="+mn-lt"/>
          <a:ea typeface="ＭＳ Ｐゴシック" charset="0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400" kern="1200">
          <a:solidFill>
            <a:schemeClr val="accent1"/>
          </a:solidFill>
          <a:latin typeface="+mn-lt"/>
          <a:ea typeface="ＭＳ Ｐゴシック" charset="0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200" kern="1200">
          <a:solidFill>
            <a:schemeClr val="accent1"/>
          </a:solidFill>
          <a:latin typeface="+mn-lt"/>
          <a:ea typeface="ＭＳ Ｐゴシック" charset="0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ＭＳ Ｐゴシック" charset="0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5D4C7B-EC65-2342-8B62-0F83FB3CF5A0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F93447-8C25-2A41-85CD-19434C6DFA5A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22C9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BFA3E5-7407-FE45-968D-FC18C9FB70CA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EB76C9-5E68-1A49-B5D4-54F82E1E3F94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4B068C-D8F3-204B-8BB1-E6283ED45112}"/>
              </a:ext>
            </a:extLst>
          </p:cNvPr>
          <p:cNvSpPr/>
          <p:nvPr userDrawn="1"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4DC1E4A7-7B6D-BE4A-90E4-A72D5F217A8C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D79B0135-C234-B143-8262-C3C97041D517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537" name="Title Placeholder 21">
            <a:extLst>
              <a:ext uri="{FF2B5EF4-FFF2-40B4-BE49-F238E27FC236}">
                <a16:creationId xmlns:a16="http://schemas.microsoft.com/office/drawing/2014/main" id="{E9A42604-FC1E-FE4F-B906-CDF275E29B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96888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38" name="Text Placeholder 12">
            <a:extLst>
              <a:ext uri="{FF2B5EF4-FFF2-40B4-BE49-F238E27FC236}">
                <a16:creationId xmlns:a16="http://schemas.microsoft.com/office/drawing/2014/main" id="{92D0D2B0-6E42-114B-B2DA-4645A5FA18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09738"/>
            <a:ext cx="82296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BB3FF5D-4E6A-0546-BBB6-CADFB5658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471D619A-8B90-1744-A46A-3793CBAD90A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2540" name="Picture 19" descr="TAG-Alliances-Logo.png">
            <a:extLst>
              <a:ext uri="{FF2B5EF4-FFF2-40B4-BE49-F238E27FC236}">
                <a16:creationId xmlns:a16="http://schemas.microsoft.com/office/drawing/2014/main" id="{AB20E44B-0E28-E442-B4DA-A38F989344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3"/>
          <a:stretch>
            <a:fillRect/>
          </a:stretch>
        </p:blipFill>
        <p:spPr bwMode="auto">
          <a:xfrm>
            <a:off x="5713413" y="6413500"/>
            <a:ext cx="337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0" descr="TAG-Alliances-Logo.png">
            <a:extLst>
              <a:ext uri="{FF2B5EF4-FFF2-40B4-BE49-F238E27FC236}">
                <a16:creationId xmlns:a16="http://schemas.microsoft.com/office/drawing/2014/main" id="{927DA370-804C-3F41-9145-F8623A8730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52"/>
          <a:stretch>
            <a:fillRect/>
          </a:stretch>
        </p:blipFill>
        <p:spPr bwMode="auto">
          <a:xfrm>
            <a:off x="-369888" y="6540500"/>
            <a:ext cx="3606801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22C9A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22C9A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22C9A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rgbClr val="008000"/>
          </a:solidFill>
          <a:latin typeface="+mn-lt"/>
          <a:ea typeface="ＭＳ Ｐゴシック" charset="0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400" kern="1200">
          <a:solidFill>
            <a:schemeClr val="accent1"/>
          </a:solidFill>
          <a:latin typeface="+mn-lt"/>
          <a:ea typeface="ＭＳ Ｐゴシック" charset="0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200" kern="1200">
          <a:solidFill>
            <a:schemeClr val="accent1"/>
          </a:solidFill>
          <a:latin typeface="+mn-lt"/>
          <a:ea typeface="ＭＳ Ｐゴシック" charset="0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ＭＳ Ｐゴシック" charset="0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ubtitle 2">
            <a:extLst>
              <a:ext uri="{FF2B5EF4-FFF2-40B4-BE49-F238E27FC236}">
                <a16:creationId xmlns:a16="http://schemas.microsoft.com/office/drawing/2014/main" id="{53D8FF10-A687-CD4A-9DD5-4213DEB9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n-US" altLang="en-US" sz="4000" b="1">
                <a:solidFill>
                  <a:srgbClr val="022C9A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rPr>
              <a:t>About TAGLaw</a:t>
            </a:r>
          </a:p>
        </p:txBody>
      </p:sp>
      <p:pic>
        <p:nvPicPr>
          <p:cNvPr id="36866" name="Picture 1">
            <a:extLst>
              <a:ext uri="{FF2B5EF4-FFF2-40B4-BE49-F238E27FC236}">
                <a16:creationId xmlns:a16="http://schemas.microsoft.com/office/drawing/2014/main" id="{D31CCE56-9DB5-3147-81FC-7269CD3DE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6263" y="2046764"/>
            <a:ext cx="4584700" cy="13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>
            <a:extLst>
              <a:ext uri="{FF2B5EF4-FFF2-40B4-BE49-F238E27FC236}">
                <a16:creationId xmlns:a16="http://schemas.microsoft.com/office/drawing/2014/main" id="{696BD3D8-AEC4-5942-9B75-A5AD452F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72200" y="6098475"/>
            <a:ext cx="2743200" cy="55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18">
            <a:extLst>
              <a:ext uri="{FF2B5EF4-FFF2-40B4-BE49-F238E27FC236}">
                <a16:creationId xmlns:a16="http://schemas.microsoft.com/office/drawing/2014/main" id="{0D8D6F0B-8C72-964D-8314-27649C49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1">
                <a:solidFill>
                  <a:srgbClr val="000090"/>
                </a:solidFill>
                <a:latin typeface="Trebuchet MS" panose="020B0703020202090204" pitchFamily="34" charset="0"/>
              </a:rPr>
              <a:t>A Worldwide Alliance of Independent Law Firms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DB941AA0-8F8F-694C-957C-7C124B28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About TAG Alliances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®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E8AF0919-005D-BC42-AE5D-0F79B905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55913"/>
            <a:ext cx="7543800" cy="4078287"/>
          </a:xfrm>
        </p:spPr>
        <p:txBody>
          <a:bodyPr/>
          <a:lstStyle/>
          <a:p>
            <a:pPr marL="457200" lvl="1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b="1">
                <a:ea typeface="ＭＳ Ｐゴシック" panose="020B0600070205080204" pitchFamily="34" charset="-128"/>
              </a:rPr>
              <a:t>TAGLaw: </a:t>
            </a:r>
            <a:r>
              <a:rPr lang="en-US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Global alliance of 160+ independent law firms</a:t>
            </a:r>
          </a:p>
          <a:p>
            <a:pPr marL="457200" lvl="1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b="1">
                <a:ea typeface="ＭＳ Ｐゴシック" panose="020B0600070205080204" pitchFamily="34" charset="-128"/>
              </a:rPr>
              <a:t>TIAG: </a:t>
            </a:r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Global alliance of 115+ independent accounting firms</a:t>
            </a:r>
          </a:p>
          <a:p>
            <a:pPr marL="457200" lvl="1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b="1">
                <a:ea typeface="ＭＳ Ｐゴシック" panose="020B0600070205080204" pitchFamily="34" charset="-128"/>
              </a:rPr>
              <a:t>TAG-SP: </a:t>
            </a:r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Global multidisciplinary alliance of independent members (“Strategic Partners” such as trust companies, niche firms, etc.)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3B4FDA97-85C5-2546-8386-208A64AE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1458913"/>
            <a:ext cx="8153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90"/>
                </a:solidFill>
                <a:latin typeface="Georgia" panose="02040502050405020303" pitchFamily="18" charset="0"/>
              </a:rPr>
              <a:t>TAGLaw</a:t>
            </a:r>
            <a:r>
              <a:rPr lang="en-US" altLang="en-US" baseline="30000" dirty="0">
                <a:solidFill>
                  <a:srgbClr val="000090"/>
                </a:solidFill>
                <a:latin typeface="Georgia" panose="02040502050405020303" pitchFamily="18" charset="0"/>
              </a:rPr>
              <a:t>® </a:t>
            </a:r>
            <a:r>
              <a:rPr lang="en-US" altLang="en-US" dirty="0">
                <a:solidFill>
                  <a:srgbClr val="000090"/>
                </a:solidFill>
                <a:latin typeface="Georgia" panose="02040502050405020303" pitchFamily="18" charset="0"/>
              </a:rPr>
              <a:t>and its sister alliances, TIAG</a:t>
            </a:r>
            <a:r>
              <a:rPr lang="en-US" altLang="en-US" baseline="30000" dirty="0">
                <a:solidFill>
                  <a:srgbClr val="000090"/>
                </a:solidFill>
                <a:latin typeface="Georgia" panose="02040502050405020303" pitchFamily="18" charset="0"/>
              </a:rPr>
              <a:t> ®</a:t>
            </a:r>
            <a:r>
              <a:rPr lang="en-US" altLang="en-US" dirty="0">
                <a:solidFill>
                  <a:srgbClr val="000090"/>
                </a:solidFill>
                <a:latin typeface="Georgia" panose="02040502050405020303" pitchFamily="18" charset="0"/>
              </a:rPr>
              <a:t> and TAG-SP</a:t>
            </a:r>
            <a:r>
              <a:rPr lang="en-US" altLang="en-US" baseline="30000" dirty="0">
                <a:solidFill>
                  <a:srgbClr val="000090"/>
                </a:solidFill>
                <a:latin typeface="Georgia" panose="02040502050405020303" pitchFamily="18" charset="0"/>
              </a:rPr>
              <a:t> ®</a:t>
            </a:r>
            <a:r>
              <a:rPr lang="en-US" altLang="en-US" dirty="0">
                <a:solidFill>
                  <a:srgbClr val="000090"/>
                </a:solidFill>
                <a:latin typeface="Georgia" panose="02040502050405020303" pitchFamily="18" charset="0"/>
              </a:rPr>
              <a:t>, combine to form </a:t>
            </a:r>
            <a:r>
              <a:rPr lang="en-US" altLang="en-US" b="1" dirty="0">
                <a:solidFill>
                  <a:srgbClr val="000090"/>
                </a:solidFill>
                <a:latin typeface="Georgia" panose="02040502050405020303" pitchFamily="18" charset="0"/>
              </a:rPr>
              <a:t>TAG Alliances</a:t>
            </a:r>
            <a:r>
              <a:rPr lang="en-US" altLang="en-US" dirty="0">
                <a:solidFill>
                  <a:srgbClr val="000090"/>
                </a:solidFill>
                <a:latin typeface="Georgia" panose="02040502050405020303" pitchFamily="18" charset="0"/>
              </a:rPr>
              <a:t>: an international, multi-disciplinary alliance of independent member firms. 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AFD7C08B-6B1C-354F-B08C-D197CCC9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TAG Alliances Global Reach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97C7A-3DC0-E14D-B8EB-665D7D913995}"/>
              </a:ext>
            </a:extLst>
          </p:cNvPr>
          <p:cNvSpPr txBox="1"/>
          <p:nvPr/>
        </p:nvSpPr>
        <p:spPr>
          <a:xfrm>
            <a:off x="900113" y="1792288"/>
            <a:ext cx="1920875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8000"/>
                </a:solidFill>
                <a:latin typeface="Georgia"/>
                <a:ea typeface="+mn-ea"/>
              </a:rPr>
              <a:t>105+ Countries</a:t>
            </a:r>
          </a:p>
        </p:txBody>
      </p:sp>
      <p:pic>
        <p:nvPicPr>
          <p:cNvPr id="38916" name="Picture 7" descr="Screen Shot 2014-12-16 at 9.24.54 PM.png">
            <a:extLst>
              <a:ext uri="{FF2B5EF4-FFF2-40B4-BE49-F238E27FC236}">
                <a16:creationId xmlns:a16="http://schemas.microsoft.com/office/drawing/2014/main" id="{AF7D2C2B-603B-4F4A-8984-1E30E79678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731963"/>
            <a:ext cx="641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Screen Shot 2014-12-16 at 9.24.57 PM.png">
            <a:extLst>
              <a:ext uri="{FF2B5EF4-FFF2-40B4-BE49-F238E27FC236}">
                <a16:creationId xmlns:a16="http://schemas.microsoft.com/office/drawing/2014/main" id="{307766DB-E1F5-5747-BF68-D3ACFCA162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674813"/>
            <a:ext cx="8731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Screen Shot 2014-12-16 at 9.25.00 PM.png">
            <a:extLst>
              <a:ext uri="{FF2B5EF4-FFF2-40B4-BE49-F238E27FC236}">
                <a16:creationId xmlns:a16="http://schemas.microsoft.com/office/drawing/2014/main" id="{4E7E6B42-606C-874F-8511-A1433377C1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6700" y="1635125"/>
            <a:ext cx="693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B90FA7-6811-CA40-A711-B1F6C378FA93}"/>
              </a:ext>
            </a:extLst>
          </p:cNvPr>
          <p:cNvSpPr txBox="1"/>
          <p:nvPr/>
        </p:nvSpPr>
        <p:spPr>
          <a:xfrm>
            <a:off x="7229475" y="1616075"/>
            <a:ext cx="16922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8000"/>
                </a:solidFill>
                <a:latin typeface="Georgia"/>
                <a:ea typeface="+mn-ea"/>
              </a:rPr>
              <a:t>18,000+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8000"/>
                </a:solidFill>
                <a:latin typeface="Georgia"/>
                <a:ea typeface="+mn-ea"/>
              </a:rPr>
              <a:t>Professionals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7AD7D-19E6-C248-A9F9-A184D2EE142F}"/>
              </a:ext>
            </a:extLst>
          </p:cNvPr>
          <p:cNvSpPr txBox="1"/>
          <p:nvPr/>
        </p:nvSpPr>
        <p:spPr>
          <a:xfrm>
            <a:off x="4097338" y="1616075"/>
            <a:ext cx="1928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8000"/>
                </a:solidFill>
                <a:latin typeface="Georgia"/>
                <a:ea typeface="+mn-ea"/>
              </a:rPr>
              <a:t>290+ Members </a:t>
            </a:r>
            <a:br>
              <a:rPr lang="en-US" sz="2000" dirty="0">
                <a:solidFill>
                  <a:srgbClr val="008000"/>
                </a:solidFill>
                <a:latin typeface="Georgia"/>
                <a:ea typeface="+mn-ea"/>
              </a:rPr>
            </a:br>
            <a:r>
              <a:rPr lang="en-US" sz="2000" dirty="0">
                <a:solidFill>
                  <a:srgbClr val="008000"/>
                </a:solidFill>
                <a:latin typeface="Georgia"/>
                <a:ea typeface="+mn-ea"/>
              </a:rPr>
              <a:t>750+ Offices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02753-11B6-624E-AE81-F0A318349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05" y="2441944"/>
            <a:ext cx="7582824" cy="39681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68CCB0FE-567D-F848-A5AC-31AB0608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About TAGLaw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AF1AC4C8-F8EC-5343-BB8C-371D4603F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688"/>
            <a:ext cx="8229600" cy="486092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Georgia"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Founded in 1998, TAGLaw is </a:t>
            </a:r>
            <a:br>
              <a:rPr lang="en-US" dirty="0">
                <a:latin typeface="Arial" charset="0"/>
                <a:cs typeface="+mn-cs"/>
              </a:rPr>
            </a:br>
            <a:r>
              <a:rPr lang="en-US" dirty="0">
                <a:latin typeface="Arial" charset="0"/>
                <a:cs typeface="+mn-cs"/>
              </a:rPr>
              <a:t>one of the largest legal </a:t>
            </a:r>
            <a:br>
              <a:rPr lang="en-US" dirty="0">
                <a:latin typeface="Arial" charset="0"/>
                <a:cs typeface="+mn-cs"/>
              </a:rPr>
            </a:br>
            <a:r>
              <a:rPr lang="en-US" dirty="0">
                <a:latin typeface="Arial" charset="0"/>
                <a:cs typeface="+mn-cs"/>
              </a:rPr>
              <a:t>alliances in the world</a:t>
            </a: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Georgia"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160+ firms are located across </a:t>
            </a:r>
            <a:br>
              <a:rPr lang="en-US" dirty="0">
                <a:latin typeface="Arial" charset="0"/>
                <a:cs typeface="+mn-cs"/>
              </a:rPr>
            </a:br>
            <a:r>
              <a:rPr lang="en-US" dirty="0">
                <a:latin typeface="Arial" charset="0"/>
                <a:cs typeface="+mn-cs"/>
              </a:rPr>
              <a:t>six continents and more than 90+ countries</a:t>
            </a: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Georgia"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Over 9,000 lawyers</a:t>
            </a: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Georgia"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Firms are carefully selected based on their professional competence, commitment to client service, and reputation within the legal community</a:t>
            </a:r>
          </a:p>
          <a:p>
            <a:pPr marL="365760" indent="-256032" eaLnBrk="1" fontAlgn="auto" hangingPunct="1">
              <a:spcAft>
                <a:spcPts val="0"/>
              </a:spcAft>
              <a:buFont typeface="Georgia"/>
              <a:buChar char="•"/>
              <a:defRPr/>
            </a:pPr>
            <a:endParaRPr lang="en-US" dirty="0">
              <a:latin typeface="Arial" charset="0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Georgia"/>
              <a:buChar char="•"/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DDB667C7-B550-2145-90FD-06CF151D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72200" y="762000"/>
            <a:ext cx="269201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4246FC6E-EDEA-CA46-B4B9-85ED3985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Benefits of Using a TAGLaw Firm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0B7525CD-764A-C341-8DE8-E296A6C11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688"/>
            <a:ext cx="8229600" cy="486092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a word… ACCESS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high-quality, trusted legal counsel worldwide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expertise across a broad spectrum of industries and practice areas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lawyers with local market knowledge in nearly every jurisdiction in the world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right-sized firms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125ACEFB-0035-E546-A444-509E6337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Alliance of Quality Law Firms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69E288A8-4D03-494E-9481-D99F0C2B0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</a:t>
            </a: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TAGLaw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firms commit to the highest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standards of client service with respect to: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B9731-46BA-6A4F-8484-A9FFE2C46BAF}"/>
              </a:ext>
            </a:extLst>
          </p:cNvPr>
          <p:cNvSpPr txBox="1"/>
          <p:nvPr/>
        </p:nvSpPr>
        <p:spPr>
          <a:xfrm>
            <a:off x="914400" y="2743201"/>
            <a:ext cx="7315200" cy="2046714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rgbClr val="0D2379"/>
                </a:solidFill>
                <a:latin typeface="Arial"/>
                <a:ea typeface="ＭＳ Ｐゴシック" pitchFamily="-112" charset="-128"/>
                <a:cs typeface="Arial"/>
              </a:rPr>
              <a:t> Quality of work</a:t>
            </a: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rgbClr val="0D2379"/>
                </a:solidFill>
                <a:latin typeface="Arial"/>
                <a:ea typeface="ＭＳ Ｐゴシック" pitchFamily="-112" charset="-128"/>
                <a:cs typeface="Arial"/>
              </a:rPr>
              <a:t> Service</a:t>
            </a: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rgbClr val="0D2379"/>
                </a:solidFill>
                <a:latin typeface="Arial"/>
                <a:ea typeface="ＭＳ Ｐゴシック" pitchFamily="-112" charset="-128"/>
                <a:cs typeface="Arial"/>
              </a:rPr>
              <a:t> Responsiveness</a:t>
            </a: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rgbClr val="0D2379"/>
                </a:solidFill>
                <a:latin typeface="Arial"/>
                <a:ea typeface="ＭＳ Ｐゴシック" pitchFamily="-112" charset="-128"/>
                <a:cs typeface="Arial"/>
              </a:rPr>
              <a:t> Communication</a:t>
            </a: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rgbClr val="0D2379"/>
                </a:solidFill>
                <a:latin typeface="Arial"/>
                <a:ea typeface="ＭＳ Ｐゴシック" pitchFamily="-112" charset="-128"/>
                <a:cs typeface="Arial"/>
              </a:rPr>
              <a:t> Ethics</a:t>
            </a: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rgbClr val="0D2379"/>
                </a:solidFill>
                <a:latin typeface="Arial"/>
                <a:ea typeface="ＭＳ Ｐゴシック" pitchFamily="-112" charset="-128"/>
                <a:cs typeface="Arial"/>
              </a:rPr>
              <a:t> Confidentiality</a:t>
            </a: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rgbClr val="0D2379"/>
                </a:solidFill>
                <a:latin typeface="Arial"/>
                <a:ea typeface="ＭＳ Ｐゴシック" pitchFamily="-112" charset="-128"/>
                <a:cs typeface="Arial"/>
              </a:rPr>
              <a:t> Conflicts</a:t>
            </a:r>
          </a:p>
          <a:p>
            <a:pPr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rgbClr val="0D2379"/>
                </a:solidFill>
                <a:latin typeface="Arial"/>
                <a:ea typeface="ＭＳ Ｐゴシック" pitchFamily="-112" charset="-128"/>
                <a:cs typeface="Arial"/>
              </a:rPr>
              <a:t> Billing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B465C20C-A991-6E48-A14F-54D20F11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TAGLaw: Keeping Ahead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55A6A6A4-C4DD-8744-929C-7E59C93D0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TAGLaw lawyers rank among the best in their field and jurisdiction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TAGLaw members meet two or more times a year to maintain strong relationships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TAGLaw Specialty Groups keep members in touch with their colleagues and on top of developments nationally and worldwide</a:t>
            </a:r>
          </a:p>
        </p:txBody>
      </p:sp>
      <p:sp>
        <p:nvSpPr>
          <p:cNvPr id="45059" name="TextBox 4">
            <a:extLst>
              <a:ext uri="{FF2B5EF4-FFF2-40B4-BE49-F238E27FC236}">
                <a16:creationId xmlns:a16="http://schemas.microsoft.com/office/drawing/2014/main" id="{CFDBD3CD-9A7B-4848-A3FD-1C092F258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6059488"/>
            <a:ext cx="1676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900" b="1" i="1">
                <a:solidFill>
                  <a:srgbClr val="0D2379"/>
                </a:solidFill>
              </a:rPr>
              <a:t>Updated August 2018</a:t>
            </a:r>
          </a:p>
        </p:txBody>
      </p:sp>
    </p:spTree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AGLa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>
          <a:outerShdw blurRad="76200" dist="63500" dir="5400000">
            <a:srgbClr val="000000">
              <a:alpha val="82000"/>
            </a:srgbClr>
          </a:outerShdw>
        </a:effectLst>
      </a:spPr>
      <a:bodyPr anchor="ctr">
        <a:prstTxWarp prst="textNoShape">
          <a:avLst/>
        </a:prstTxWarp>
      </a:bodyPr>
      <a:lstStyle>
        <a:defPPr algn="ctr" eaLnBrk="0" hangingPunct="0">
          <a:defRPr sz="3600" b="1" dirty="0" smtClean="0">
            <a:latin typeface="Arial"/>
            <a:ea typeface="ＭＳ Ｐゴシック" pitchFamily="-112" charset="-128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AG Alliances Template 2015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TAG Alliances Template 2015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TAGLaw Template.pot</Template>
  <TotalTime>154</TotalTime>
  <Words>239</Words>
  <Application>Microsoft Macintosh PowerPoint</Application>
  <PresentationFormat>On-screen Show (4:3)</PresentationFormat>
  <Paragraphs>41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ＭＳ Ｐゴシック</vt:lpstr>
      <vt:lpstr>Calibri</vt:lpstr>
      <vt:lpstr>Trebuchet MS</vt:lpstr>
      <vt:lpstr>Georgia</vt:lpstr>
      <vt:lpstr>Wingdings 2</vt:lpstr>
      <vt:lpstr>TAGLaw Template</vt:lpstr>
      <vt:lpstr>1_Office Theme</vt:lpstr>
      <vt:lpstr>2_Office Theme</vt:lpstr>
      <vt:lpstr>3_Office Theme</vt:lpstr>
      <vt:lpstr>TAG Alliances Template 2015</vt:lpstr>
      <vt:lpstr>1_TAG Alliances Template 2015</vt:lpstr>
      <vt:lpstr>PowerPoint Presentation</vt:lpstr>
      <vt:lpstr>About TAG Alliances®</vt:lpstr>
      <vt:lpstr>TAG Alliances Global Reach</vt:lpstr>
      <vt:lpstr>About TAGLaw</vt:lpstr>
      <vt:lpstr>Benefits of Using a TAGLaw Firm</vt:lpstr>
      <vt:lpstr>An Alliance of Quality Law Firms</vt:lpstr>
      <vt:lpstr>TAGLaw: Keeping Ahead</vt:lpstr>
    </vt:vector>
  </TitlesOfParts>
  <Manager/>
  <Company>The Appleton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Cervellera</dc:creator>
  <cp:keywords/>
  <dc:description/>
  <cp:lastModifiedBy>Samantha Lutz</cp:lastModifiedBy>
  <cp:revision>23</cp:revision>
  <cp:lastPrinted>2009-03-06T17:30:58Z</cp:lastPrinted>
  <dcterms:created xsi:type="dcterms:W3CDTF">2010-08-16T20:32:46Z</dcterms:created>
  <dcterms:modified xsi:type="dcterms:W3CDTF">2019-03-13T19:15:28Z</dcterms:modified>
  <cp:category/>
</cp:coreProperties>
</file>